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4" r:id="rId1"/>
  </p:sldMasterIdLst>
  <p:sldIdLst>
    <p:sldId id="256" r:id="rId2"/>
    <p:sldId id="285" r:id="rId3"/>
    <p:sldId id="257" r:id="rId4"/>
    <p:sldId id="258" r:id="rId5"/>
    <p:sldId id="260" r:id="rId6"/>
    <p:sldId id="261" r:id="rId7"/>
    <p:sldId id="262" r:id="rId8"/>
    <p:sldId id="263" r:id="rId9"/>
    <p:sldId id="264" r:id="rId10"/>
    <p:sldId id="265" r:id="rId11"/>
    <p:sldId id="275" r:id="rId12"/>
    <p:sldId id="274" r:id="rId13"/>
    <p:sldId id="266" r:id="rId14"/>
    <p:sldId id="276" r:id="rId15"/>
    <p:sldId id="277" r:id="rId16"/>
    <p:sldId id="267" r:id="rId17"/>
    <p:sldId id="278" r:id="rId18"/>
    <p:sldId id="279" r:id="rId19"/>
    <p:sldId id="268" r:id="rId20"/>
    <p:sldId id="269" r:id="rId21"/>
    <p:sldId id="270" r:id="rId22"/>
    <p:sldId id="271" r:id="rId23"/>
    <p:sldId id="280" r:id="rId24"/>
    <p:sldId id="281" r:id="rId25"/>
    <p:sldId id="282" r:id="rId26"/>
    <p:sldId id="272" r:id="rId27"/>
    <p:sldId id="273" r:id="rId28"/>
    <p:sldId id="284" r:id="rId29"/>
    <p:sldId id="283" r:id="rId30"/>
    <p:sldId id="286" r:id="rId31"/>
    <p:sldId id="287" r:id="rId32"/>
    <p:sldId id="288" r:id="rId33"/>
    <p:sldId id="289" r:id="rId3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bez tytułu" id="{2F13E6A2-CC42-4763-B9FE-EC8E95DCD7B2}">
          <p14:sldIdLst>
            <p14:sldId id="256"/>
            <p14:sldId id="285"/>
            <p14:sldId id="257"/>
            <p14:sldId id="258"/>
            <p14:sldId id="260"/>
            <p14:sldId id="261"/>
            <p14:sldId id="262"/>
            <p14:sldId id="263"/>
            <p14:sldId id="264"/>
            <p14:sldId id="265"/>
            <p14:sldId id="275"/>
            <p14:sldId id="274"/>
            <p14:sldId id="266"/>
            <p14:sldId id="276"/>
            <p14:sldId id="277"/>
            <p14:sldId id="267"/>
            <p14:sldId id="278"/>
            <p14:sldId id="279"/>
            <p14:sldId id="268"/>
            <p14:sldId id="269"/>
            <p14:sldId id="270"/>
            <p14:sldId id="271"/>
            <p14:sldId id="280"/>
            <p14:sldId id="281"/>
            <p14:sldId id="282"/>
            <p14:sldId id="272"/>
            <p14:sldId id="273"/>
            <p14:sldId id="284"/>
            <p14:sldId id="283"/>
            <p14:sldId id="286"/>
            <p14:sldId id="287"/>
            <p14:sldId id="288"/>
            <p14:sldId id="289"/>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41" autoAdjust="0"/>
    <p:restoredTop sz="94660"/>
  </p:normalViewPr>
  <p:slideViewPr>
    <p:cSldViewPr snapToGrid="0">
      <p:cViewPr varScale="1">
        <p:scale>
          <a:sx n="116" d="100"/>
          <a:sy n="116" d="100"/>
        </p:scale>
        <p:origin x="21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smtClean="0"/>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4D030E4C-0B09-4153-8090-8FBB3ECC8704}" type="datetimeFigureOut">
              <a:rPr lang="pl-PL" smtClean="0"/>
              <a:t>2020-02-14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5759CA0-371A-4F8B-B334-80006F94A6B3}" type="slidenum">
              <a:rPr lang="pl-PL" smtClean="0"/>
              <a:t>‹#›</a:t>
            </a:fld>
            <a:endParaRPr lang="pl-PL"/>
          </a:p>
        </p:txBody>
      </p:sp>
    </p:spTree>
    <p:extLst>
      <p:ext uri="{BB962C8B-B14F-4D97-AF65-F5344CB8AC3E}">
        <p14:creationId xmlns:p14="http://schemas.microsoft.com/office/powerpoint/2010/main" val="3680601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4D030E4C-0B09-4153-8090-8FBB3ECC8704}" type="datetimeFigureOut">
              <a:rPr lang="pl-PL" smtClean="0"/>
              <a:t>2020-02-14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5759CA0-371A-4F8B-B334-80006F94A6B3}" type="slidenum">
              <a:rPr lang="pl-PL" smtClean="0"/>
              <a:t>‹#›</a:t>
            </a:fld>
            <a:endParaRPr lang="pl-PL"/>
          </a:p>
        </p:txBody>
      </p:sp>
    </p:spTree>
    <p:extLst>
      <p:ext uri="{BB962C8B-B14F-4D97-AF65-F5344CB8AC3E}">
        <p14:creationId xmlns:p14="http://schemas.microsoft.com/office/powerpoint/2010/main" val="117696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4D030E4C-0B09-4153-8090-8FBB3ECC8704}" type="datetimeFigureOut">
              <a:rPr lang="pl-PL" smtClean="0"/>
              <a:t>2020-02-14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5759CA0-371A-4F8B-B334-80006F94A6B3}" type="slidenum">
              <a:rPr lang="pl-PL" smtClean="0"/>
              <a:t>‹#›</a:t>
            </a:fld>
            <a:endParaRPr lang="pl-PL"/>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23674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4D030E4C-0B09-4153-8090-8FBB3ECC8704}" type="datetimeFigureOut">
              <a:rPr lang="pl-PL" smtClean="0"/>
              <a:t>2020-02-14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5759CA0-371A-4F8B-B334-80006F94A6B3}" type="slidenum">
              <a:rPr lang="pl-PL" smtClean="0"/>
              <a:t>‹#›</a:t>
            </a:fld>
            <a:endParaRPr lang="pl-PL"/>
          </a:p>
        </p:txBody>
      </p:sp>
    </p:spTree>
    <p:extLst>
      <p:ext uri="{BB962C8B-B14F-4D97-AF65-F5344CB8AC3E}">
        <p14:creationId xmlns:p14="http://schemas.microsoft.com/office/powerpoint/2010/main" val="2518897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4D030E4C-0B09-4153-8090-8FBB3ECC8704}" type="datetimeFigureOut">
              <a:rPr lang="pl-PL" smtClean="0"/>
              <a:t>2020-02-14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5759CA0-371A-4F8B-B334-80006F94A6B3}" type="slidenum">
              <a:rPr lang="pl-PL" smtClean="0"/>
              <a:t>‹#›</a:t>
            </a:fld>
            <a:endParaRPr lang="pl-PL"/>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251057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smtClean="0"/>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smtClean="0"/>
              <a:t>Kliknij, aby edytować style wzorca tekstu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4D030E4C-0B09-4153-8090-8FBB3ECC8704}" type="datetimeFigureOut">
              <a:rPr lang="pl-PL" smtClean="0"/>
              <a:t>2020-02-14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5759CA0-371A-4F8B-B334-80006F94A6B3}" type="slidenum">
              <a:rPr lang="pl-PL" smtClean="0"/>
              <a:t>‹#›</a:t>
            </a:fld>
            <a:endParaRPr lang="pl-PL"/>
          </a:p>
        </p:txBody>
      </p:sp>
    </p:spTree>
    <p:extLst>
      <p:ext uri="{BB962C8B-B14F-4D97-AF65-F5344CB8AC3E}">
        <p14:creationId xmlns:p14="http://schemas.microsoft.com/office/powerpoint/2010/main" val="1609726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D030E4C-0B09-4153-8090-8FBB3ECC8704}" type="datetimeFigureOut">
              <a:rPr lang="pl-PL" smtClean="0"/>
              <a:t>2020-02-14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5759CA0-371A-4F8B-B334-80006F94A6B3}" type="slidenum">
              <a:rPr lang="pl-PL" smtClean="0"/>
              <a:t>‹#›</a:t>
            </a:fld>
            <a:endParaRPr lang="pl-PL"/>
          </a:p>
        </p:txBody>
      </p:sp>
    </p:spTree>
    <p:extLst>
      <p:ext uri="{BB962C8B-B14F-4D97-AF65-F5344CB8AC3E}">
        <p14:creationId xmlns:p14="http://schemas.microsoft.com/office/powerpoint/2010/main" val="34148412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smtClean="0"/>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D030E4C-0B09-4153-8090-8FBB3ECC8704}" type="datetimeFigureOut">
              <a:rPr lang="pl-PL" smtClean="0"/>
              <a:t>2020-02-14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5759CA0-371A-4F8B-B334-80006F94A6B3}" type="slidenum">
              <a:rPr lang="pl-PL" smtClean="0"/>
              <a:t>‹#›</a:t>
            </a:fld>
            <a:endParaRPr lang="pl-PL"/>
          </a:p>
        </p:txBody>
      </p:sp>
    </p:spTree>
    <p:extLst>
      <p:ext uri="{BB962C8B-B14F-4D97-AF65-F5344CB8AC3E}">
        <p14:creationId xmlns:p14="http://schemas.microsoft.com/office/powerpoint/2010/main" val="4207933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4D030E4C-0B09-4153-8090-8FBB3ECC8704}" type="datetimeFigureOut">
              <a:rPr lang="pl-PL" smtClean="0"/>
              <a:t>2020-02-14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5759CA0-371A-4F8B-B334-80006F94A6B3}" type="slidenum">
              <a:rPr lang="pl-PL" smtClean="0"/>
              <a:t>‹#›</a:t>
            </a:fld>
            <a:endParaRPr lang="pl-PL"/>
          </a:p>
        </p:txBody>
      </p:sp>
    </p:spTree>
    <p:extLst>
      <p:ext uri="{BB962C8B-B14F-4D97-AF65-F5344CB8AC3E}">
        <p14:creationId xmlns:p14="http://schemas.microsoft.com/office/powerpoint/2010/main" val="21392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smtClean="0"/>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Date Placeholder 3"/>
          <p:cNvSpPr>
            <a:spLocks noGrp="1"/>
          </p:cNvSpPr>
          <p:nvPr>
            <p:ph type="dt" sz="half" idx="10"/>
          </p:nvPr>
        </p:nvSpPr>
        <p:spPr/>
        <p:txBody>
          <a:bodyPr/>
          <a:lstStyle/>
          <a:p>
            <a:fld id="{4D030E4C-0B09-4153-8090-8FBB3ECC8704}" type="datetimeFigureOut">
              <a:rPr lang="pl-PL" smtClean="0"/>
              <a:t>2020-02-14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05759CA0-371A-4F8B-B334-80006F94A6B3}" type="slidenum">
              <a:rPr lang="pl-PL" smtClean="0"/>
              <a:t>‹#›</a:t>
            </a:fld>
            <a:endParaRPr lang="pl-PL"/>
          </a:p>
        </p:txBody>
      </p:sp>
    </p:spTree>
    <p:extLst>
      <p:ext uri="{BB962C8B-B14F-4D97-AF65-F5344CB8AC3E}">
        <p14:creationId xmlns:p14="http://schemas.microsoft.com/office/powerpoint/2010/main" val="39596449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4D030E4C-0B09-4153-8090-8FBB3ECC8704}" type="datetimeFigureOut">
              <a:rPr lang="pl-PL" smtClean="0"/>
              <a:t>2020-02-14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5759CA0-371A-4F8B-B334-80006F94A6B3}" type="slidenum">
              <a:rPr lang="pl-PL" smtClean="0"/>
              <a:t>‹#›</a:t>
            </a:fld>
            <a:endParaRPr lang="pl-PL"/>
          </a:p>
        </p:txBody>
      </p:sp>
    </p:spTree>
    <p:extLst>
      <p:ext uri="{BB962C8B-B14F-4D97-AF65-F5344CB8AC3E}">
        <p14:creationId xmlns:p14="http://schemas.microsoft.com/office/powerpoint/2010/main" val="723166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smtClean="0"/>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4D030E4C-0B09-4153-8090-8FBB3ECC8704}" type="datetimeFigureOut">
              <a:rPr lang="pl-PL" smtClean="0"/>
              <a:t>2020-02-14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05759CA0-371A-4F8B-B334-80006F94A6B3}" type="slidenum">
              <a:rPr lang="pl-PL" smtClean="0"/>
              <a:t>‹#›</a:t>
            </a:fld>
            <a:endParaRPr lang="pl-PL"/>
          </a:p>
        </p:txBody>
      </p:sp>
    </p:spTree>
    <p:extLst>
      <p:ext uri="{BB962C8B-B14F-4D97-AF65-F5344CB8AC3E}">
        <p14:creationId xmlns:p14="http://schemas.microsoft.com/office/powerpoint/2010/main" val="426734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4D030E4C-0B09-4153-8090-8FBB3ECC8704}" type="datetimeFigureOut">
              <a:rPr lang="pl-PL" smtClean="0"/>
              <a:t>2020-02-14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05759CA0-371A-4F8B-B334-80006F94A6B3}" type="slidenum">
              <a:rPr lang="pl-PL" smtClean="0"/>
              <a:t>‹#›</a:t>
            </a:fld>
            <a:endParaRPr lang="pl-PL"/>
          </a:p>
        </p:txBody>
      </p:sp>
    </p:spTree>
    <p:extLst>
      <p:ext uri="{BB962C8B-B14F-4D97-AF65-F5344CB8AC3E}">
        <p14:creationId xmlns:p14="http://schemas.microsoft.com/office/powerpoint/2010/main" val="2992931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030E4C-0B09-4153-8090-8FBB3ECC8704}" type="datetimeFigureOut">
              <a:rPr lang="pl-PL" smtClean="0"/>
              <a:t>2020-02-14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05759CA0-371A-4F8B-B334-80006F94A6B3}" type="slidenum">
              <a:rPr lang="pl-PL" smtClean="0"/>
              <a:t>‹#›</a:t>
            </a:fld>
            <a:endParaRPr lang="pl-PL"/>
          </a:p>
        </p:txBody>
      </p:sp>
    </p:spTree>
    <p:extLst>
      <p:ext uri="{BB962C8B-B14F-4D97-AF65-F5344CB8AC3E}">
        <p14:creationId xmlns:p14="http://schemas.microsoft.com/office/powerpoint/2010/main" val="1491019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smtClean="0"/>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D030E4C-0B09-4153-8090-8FBB3ECC8704}" type="datetimeFigureOut">
              <a:rPr lang="pl-PL" smtClean="0"/>
              <a:t>2020-02-14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5759CA0-371A-4F8B-B334-80006F94A6B3}" type="slidenum">
              <a:rPr lang="pl-PL" smtClean="0"/>
              <a:t>‹#›</a:t>
            </a:fld>
            <a:endParaRPr lang="pl-PL"/>
          </a:p>
        </p:txBody>
      </p:sp>
    </p:spTree>
    <p:extLst>
      <p:ext uri="{BB962C8B-B14F-4D97-AF65-F5344CB8AC3E}">
        <p14:creationId xmlns:p14="http://schemas.microsoft.com/office/powerpoint/2010/main" val="755099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Date Placeholder 4"/>
          <p:cNvSpPr>
            <a:spLocks noGrp="1"/>
          </p:cNvSpPr>
          <p:nvPr>
            <p:ph type="dt" sz="half" idx="10"/>
          </p:nvPr>
        </p:nvSpPr>
        <p:spPr/>
        <p:txBody>
          <a:bodyPr/>
          <a:lstStyle/>
          <a:p>
            <a:fld id="{4D030E4C-0B09-4153-8090-8FBB3ECC8704}" type="datetimeFigureOut">
              <a:rPr lang="pl-PL" smtClean="0"/>
              <a:t>2020-02-14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05759CA0-371A-4F8B-B334-80006F94A6B3}" type="slidenum">
              <a:rPr lang="pl-PL" smtClean="0"/>
              <a:t>‹#›</a:t>
            </a:fld>
            <a:endParaRPr lang="pl-PL"/>
          </a:p>
        </p:txBody>
      </p:sp>
    </p:spTree>
    <p:extLst>
      <p:ext uri="{BB962C8B-B14F-4D97-AF65-F5344CB8AC3E}">
        <p14:creationId xmlns:p14="http://schemas.microsoft.com/office/powerpoint/2010/main" val="4276724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pl-PL" smtClean="0"/>
              <a:t>Kliknij, aby edytować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D030E4C-0B09-4153-8090-8FBB3ECC8704}" type="datetimeFigureOut">
              <a:rPr lang="pl-PL" smtClean="0"/>
              <a:t>2020-02-14</a:t>
            </a:fld>
            <a:endParaRPr lang="pl-PL"/>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l-PL"/>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5759CA0-371A-4F8B-B334-80006F94A6B3}" type="slidenum">
              <a:rPr lang="pl-PL" smtClean="0"/>
              <a:t>‹#›</a:t>
            </a:fld>
            <a:endParaRPr lang="pl-PL"/>
          </a:p>
        </p:txBody>
      </p:sp>
    </p:spTree>
    <p:extLst>
      <p:ext uri="{BB962C8B-B14F-4D97-AF65-F5344CB8AC3E}">
        <p14:creationId xmlns:p14="http://schemas.microsoft.com/office/powerpoint/2010/main" val="1016999232"/>
      </p:ext>
    </p:extLst>
  </p:cSld>
  <p:clrMap bg1="dk1" tx1="lt1" bg2="dk2" tx2="lt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 id="2147483916" r:id="rId12"/>
    <p:sldLayoutId id="2147483917" r:id="rId13"/>
    <p:sldLayoutId id="2147483918" r:id="rId14"/>
    <p:sldLayoutId id="2147483919" r:id="rId15"/>
    <p:sldLayoutId id="214748392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Autofit/>
          </a:bodyPr>
          <a:lstStyle/>
          <a:p>
            <a:pPr algn="ctr"/>
            <a:r>
              <a:rPr lang="pl-PL" sz="4400" dirty="0" smtClean="0"/>
              <a:t>PRZESTĘPSTWA PRZECIWKO WOLNOŚCI SEKSULANEJ I OBYCZAJNOŚCI</a:t>
            </a:r>
            <a:br>
              <a:rPr lang="pl-PL" sz="4400" dirty="0" smtClean="0"/>
            </a:br>
            <a:r>
              <a:rPr lang="pl-PL" sz="4400" dirty="0" smtClean="0"/>
              <a:t/>
            </a:r>
            <a:br>
              <a:rPr lang="pl-PL" sz="4400" dirty="0" smtClean="0"/>
            </a:br>
            <a:r>
              <a:rPr lang="pl-PL" sz="4400" dirty="0" smtClean="0"/>
              <a:t>DEMORALIZACJA NIELETNICH</a:t>
            </a:r>
            <a:endParaRPr lang="pl-PL" sz="4400" dirty="0"/>
          </a:p>
        </p:txBody>
      </p:sp>
      <p:sp>
        <p:nvSpPr>
          <p:cNvPr id="3" name="Podtytuł 2"/>
          <p:cNvSpPr>
            <a:spLocks noGrp="1"/>
          </p:cNvSpPr>
          <p:nvPr>
            <p:ph type="subTitle" idx="1"/>
          </p:nvPr>
        </p:nvSpPr>
        <p:spPr>
          <a:xfrm>
            <a:off x="1507067" y="4978680"/>
            <a:ext cx="7766936" cy="1096899"/>
          </a:xfrm>
        </p:spPr>
        <p:txBody>
          <a:bodyPr>
            <a:normAutofit fontScale="40000" lnSpcReduction="20000"/>
          </a:bodyPr>
          <a:lstStyle/>
          <a:p>
            <a:pPr algn="ctr"/>
            <a:r>
              <a:rPr lang="pl-PL" dirty="0"/>
              <a:t>Materiał przygotowany w ramach edukacji prawnej, zmierzającej do zwiększenia świadomości prawnej społeczeństwa przez:</a:t>
            </a:r>
          </a:p>
          <a:p>
            <a:pPr algn="ctr"/>
            <a:r>
              <a:rPr lang="pl-PL" dirty="0"/>
              <a:t>Kancelarię Radcy Prawnego</a:t>
            </a:r>
          </a:p>
          <a:p>
            <a:pPr algn="ctr"/>
            <a:r>
              <a:rPr lang="pl-PL" dirty="0"/>
              <a:t>dr Małgorzaty Maliszewskiej</a:t>
            </a:r>
          </a:p>
          <a:p>
            <a:pPr algn="ctr"/>
            <a:r>
              <a:rPr lang="pl-PL" dirty="0"/>
              <a:t>ul. Szczęśliwicka27a lok. 3, 02-323 Warszawa</a:t>
            </a:r>
          </a:p>
          <a:p>
            <a:pPr algn="ctr"/>
            <a:r>
              <a:rPr lang="pl-PL" dirty="0"/>
              <a:t>tel.(22) 822 30 30, prawnik@drmaliszewskakancelaria.com</a:t>
            </a:r>
          </a:p>
        </p:txBody>
      </p:sp>
    </p:spTree>
    <p:extLst>
      <p:ext uri="{BB962C8B-B14F-4D97-AF65-F5344CB8AC3E}">
        <p14:creationId xmlns:p14="http://schemas.microsoft.com/office/powerpoint/2010/main" val="1581731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SEKSUALNE WYKORZYSTANIE NIEPOCZYTALNOŚCI LUB BEZRADNOŚCI</a:t>
            </a:r>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smtClean="0"/>
              <a:t>Zachowanie sprawcy polega na wykorzystaniu bezradności innej osoby lub wynikającego z upośledzenia umysłowego lub choroby psychicznej braku zdolności tej osoby do rozpoznania znaczenia czynu lub pokierowania swoim postępowaniem, doprowadzając ją do obcowania płciowego lub poddania się innej czynności </a:t>
            </a:r>
            <a:r>
              <a:rPr lang="pl-PL" dirty="0"/>
              <a:t>s</a:t>
            </a:r>
            <a:r>
              <a:rPr lang="pl-PL" dirty="0" smtClean="0"/>
              <a:t>eksualnej lub do wykonania takiej czynności. Sprawca wykorzystuje fakt, iż ofiara nie jest w stanie podjąć w sposób niezakłócony i swobodny decyzji woli w powyższym względzie.</a:t>
            </a:r>
          </a:p>
          <a:p>
            <a:pPr marL="0" indent="0" algn="just">
              <a:buNone/>
            </a:pPr>
            <a:endParaRPr lang="pl-PL" dirty="0"/>
          </a:p>
          <a:p>
            <a:pPr marL="0" indent="0" algn="just">
              <a:buNone/>
            </a:pPr>
            <a:r>
              <a:rPr lang="pl-PL" dirty="0" smtClean="0"/>
              <a:t>Zgodnie z wyrokiem Sądu Apelacyjnego w Katowicach z dnia 20 stycznia 2011 r. (sygn. akt II </a:t>
            </a:r>
            <a:r>
              <a:rPr lang="pl-PL" dirty="0" err="1" smtClean="0"/>
              <a:t>AKa</a:t>
            </a:r>
            <a:r>
              <a:rPr lang="pl-PL" dirty="0" smtClean="0"/>
              <a:t> 434/10) </a:t>
            </a:r>
            <a:r>
              <a:rPr lang="pl-PL" i="1" dirty="0" smtClean="0"/>
              <a:t>„W odniesieniu do przestępstwa z art. 198 k.k. nie występuje atak na swobodę procesu decyzyjnego ofiary w sferze przyzwolenia seksualnego, jaki występuje w przypadku przestępstwa zgwałcenia, lecz wykorzystanie tego, że ofiara nie jest w stanie podjąć w sposób niezakłócony i swobodny decyzji woli w powyższym względzie. O ile zatem w przypadku zgwałcenia sprawca wprost narusza samostanowienie ofiary w zakresie pożycia intymnego, o tyle na tle przestępstwa z art. 198 k.k. wykorzystuje on istniejący stan braku możliwości ofiary sensownego lub swobodnego samostanowienia w tej sferze, skoro czyn zabroniony z art. 198 k.k. polega na wykorzystaniu bezradności albo niepoczytalności. Art. 198 k.k. nie może być odczytywany jako statuujący uniwersalny zakaz wszelkich stosunków seksualnych z osobami znajdującymi się w takich stanach”</a:t>
            </a:r>
            <a:r>
              <a:rPr lang="pl-PL" dirty="0" smtClean="0"/>
              <a:t>.</a:t>
            </a:r>
            <a:endParaRPr lang="pl-PL" dirty="0"/>
          </a:p>
        </p:txBody>
      </p:sp>
    </p:spTree>
    <p:extLst>
      <p:ext uri="{BB962C8B-B14F-4D97-AF65-F5344CB8AC3E}">
        <p14:creationId xmlns:p14="http://schemas.microsoft.com/office/powerpoint/2010/main" val="627045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SEKSUALNE WYKORZYSTANIE NIEPOCZYTALNOŚCI LUB BEZRADNOŚCI</a:t>
            </a:r>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smtClean="0"/>
              <a:t>Ustawodawca nie definiuje niepoczytalności, jednakże wymienia przyczyny niepoczytalności, tj. upośledzenie umysłowe, chorobę psychiczną, inne zakłócenie czynności psychicznych oraz konsekwencje niepoczytalności, tj. brak zdolności rozpoznania znaczenia czynu, brak zdolności pokierowania postępowaniem przez sprawcę.</a:t>
            </a:r>
          </a:p>
          <a:p>
            <a:pPr marL="0" indent="0" algn="just">
              <a:buNone/>
            </a:pPr>
            <a:endParaRPr lang="pl-PL" dirty="0"/>
          </a:p>
          <a:p>
            <a:pPr marL="0" indent="0" algn="just">
              <a:buNone/>
            </a:pPr>
            <a:r>
              <a:rPr lang="pl-PL" dirty="0" smtClean="0"/>
              <a:t>Upośledzenie umysłowe polega na obniżeniu ogólnej sprawności intelektualnej oraz na istnieniu znaczących trudności w zakresie uczenia się i adaptacji społecznej.</a:t>
            </a:r>
          </a:p>
          <a:p>
            <a:pPr marL="0" indent="0" algn="just">
              <a:buNone/>
            </a:pPr>
            <a:endParaRPr lang="pl-PL" dirty="0"/>
          </a:p>
          <a:p>
            <a:pPr marL="0" indent="0" algn="just">
              <a:buNone/>
            </a:pPr>
            <a:r>
              <a:rPr lang="pl-PL" dirty="0" smtClean="0"/>
              <a:t>Choroby psychiczne zaburzają poszczególne aspekty funkcjonowania człowieka (np. paranoja, schizofrenia).</a:t>
            </a:r>
          </a:p>
          <a:p>
            <a:pPr marL="0" indent="0" algn="just">
              <a:buNone/>
            </a:pPr>
            <a:endParaRPr lang="pl-PL" dirty="0"/>
          </a:p>
          <a:p>
            <a:pPr marL="0" indent="0" algn="just">
              <a:buNone/>
            </a:pPr>
            <a:r>
              <a:rPr lang="pl-PL" dirty="0" smtClean="0"/>
              <a:t>Do innego zakłócenia czynności psychicznych można zaliczyć np. zapalenie opon mózgowych, osłabienie związane z menopauzą, silne wzburzenie.</a:t>
            </a:r>
          </a:p>
          <a:p>
            <a:pPr marL="0" indent="0" algn="just">
              <a:buNone/>
            </a:pPr>
            <a:endParaRPr lang="pl-PL" dirty="0"/>
          </a:p>
          <a:p>
            <a:pPr marL="0" indent="0" algn="just">
              <a:buNone/>
            </a:pPr>
            <a:r>
              <a:rPr lang="pl-PL" dirty="0" smtClean="0"/>
              <a:t>Brak zdolności rozpoznania znaczenia czynu ma miejsce, gdy sprawca nie uświadamia sobie, że jest to czyn zabroniony oraz że np. ugodzenie człowieka nożem może mu wyrządzić krzywdę.</a:t>
            </a:r>
          </a:p>
          <a:p>
            <a:pPr marL="0" indent="0" algn="just">
              <a:buNone/>
            </a:pPr>
            <a:endParaRPr lang="pl-PL" dirty="0"/>
          </a:p>
          <a:p>
            <a:pPr marL="0" indent="0" algn="just">
              <a:buNone/>
            </a:pPr>
            <a:r>
              <a:rPr lang="pl-PL" dirty="0" smtClean="0"/>
              <a:t>Brak zdolności pokierowania postępowaniem polega na tym, że sprawca rozpoznaje znaczenie czynu, ale nie jest w stanie zachować się zgodnie z obowiązującymi standardami społecznymi.</a:t>
            </a:r>
          </a:p>
          <a:p>
            <a:pPr algn="just"/>
            <a:endParaRPr lang="pl-PL" dirty="0"/>
          </a:p>
        </p:txBody>
      </p:sp>
    </p:spTree>
    <p:extLst>
      <p:ext uri="{BB962C8B-B14F-4D97-AF65-F5344CB8AC3E}">
        <p14:creationId xmlns:p14="http://schemas.microsoft.com/office/powerpoint/2010/main" val="2674662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SEKSUALNE WYKORZYSTANIE NIEPOCZYTALNOŚCI LUB BEZRADNOŚCI</a:t>
            </a:r>
            <a:endParaRPr lang="pl-PL" dirty="0"/>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t>Stan bezradności może wynikać z przyczyn mających charakter psychiatrycznych (np. zaburzenia związane z okresem przekwitania), jak i całkowicie </a:t>
            </a:r>
            <a:r>
              <a:rPr lang="pl-PL" dirty="0" err="1"/>
              <a:t>pozapsychiatryczny</a:t>
            </a:r>
            <a:r>
              <a:rPr lang="pl-PL" dirty="0"/>
              <a:t> (np. kalectwo, paraliż</a:t>
            </a:r>
            <a:r>
              <a:rPr lang="pl-PL" dirty="0" smtClean="0"/>
              <a:t>).</a:t>
            </a:r>
          </a:p>
          <a:p>
            <a:pPr marL="0" indent="0" algn="just">
              <a:buNone/>
            </a:pPr>
            <a:endParaRPr lang="pl-PL" dirty="0"/>
          </a:p>
          <a:p>
            <a:pPr marL="0" indent="0" algn="just">
              <a:buNone/>
            </a:pPr>
            <a:r>
              <a:rPr lang="pl-PL" dirty="0" smtClean="0"/>
              <a:t>Sąd Apelacyjny w Katowicach w wyroku z dnia 26 kwietnia 2012 r. (sygn. akt II </a:t>
            </a:r>
            <a:r>
              <a:rPr lang="pl-PL" dirty="0" err="1" smtClean="0"/>
              <a:t>AKa</a:t>
            </a:r>
            <a:r>
              <a:rPr lang="pl-PL" dirty="0" smtClean="0"/>
              <a:t> 107/12) stwierdził </a:t>
            </a:r>
            <a:r>
              <a:rPr lang="pl-PL" i="1" dirty="0" smtClean="0"/>
              <a:t>„Pojęcie bezradności oznacza niezdolność do podjęcia lub realizacji decyzji woli, przy czym ustawa nie wprowadza żadnych ograniczeń co do przyczyn tego stanu. W realiach niniejszej sprawy wynikała ona z natężonego przez długi czas silnego stresu i poczucia braku możliwości obrony, a w konsekwencji z psychologicznego mechanizmu obronnego, kompensującego emocje u pokrzywdzonej. Bezradność przewidzianą przez art. 98 k.k. należy rozumieć jako stan, w którym pokrzywdzona nie ma na tyle sił czy możliwości, aby wyrazić skutecznie swój sprzeciw wobec sprawcy lub w ogóle nie jest w stanie podjąć decyzji”</a:t>
            </a:r>
            <a:r>
              <a:rPr lang="pl-PL" dirty="0" smtClean="0"/>
              <a:t>.</a:t>
            </a:r>
            <a:endParaRPr lang="pl-PL" dirty="0"/>
          </a:p>
          <a:p>
            <a:pPr algn="just"/>
            <a:endParaRPr lang="pl-PL" dirty="0"/>
          </a:p>
        </p:txBody>
      </p:sp>
    </p:spTree>
    <p:extLst>
      <p:ext uri="{BB962C8B-B14F-4D97-AF65-F5344CB8AC3E}">
        <p14:creationId xmlns:p14="http://schemas.microsoft.com/office/powerpoint/2010/main" val="28277765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a:t>SEKSUALNE WYKORZYSTANIE STOSUNKU ZALEŻNOŚCI LUB KRYTYCZNEGO POŁOŻENIA</a:t>
            </a:r>
          </a:p>
        </p:txBody>
      </p:sp>
      <p:sp>
        <p:nvSpPr>
          <p:cNvPr id="3" name="Symbol zastępczy zawartości 2"/>
          <p:cNvSpPr>
            <a:spLocks noGrp="1"/>
          </p:cNvSpPr>
          <p:nvPr>
            <p:ph idx="1"/>
          </p:nvPr>
        </p:nvSpPr>
        <p:spPr/>
        <p:txBody>
          <a:bodyPr/>
          <a:lstStyle/>
          <a:p>
            <a:pPr marL="0" indent="0" algn="just">
              <a:buNone/>
            </a:pPr>
            <a:r>
              <a:rPr lang="pl-PL" dirty="0" smtClean="0"/>
              <a:t>Zachowanie sprawcy polega na doprowadzeniu innej osoby do obcowania płciowego lub do poddania się innej czynności seksualnej lub do wykonania takiej czynności przez nadużycie stosunku zależności lub wykorzystania krytycznego położenia.</a:t>
            </a:r>
          </a:p>
          <a:p>
            <a:pPr marL="0" indent="0" algn="just">
              <a:buNone/>
            </a:pPr>
            <a:endParaRPr lang="pl-PL" dirty="0"/>
          </a:p>
          <a:p>
            <a:pPr marL="0" indent="0" algn="just">
              <a:buNone/>
            </a:pPr>
            <a:r>
              <a:rPr lang="pl-PL" dirty="0" smtClean="0"/>
              <a:t>Przestępczości oraz karalności czynu z art. 199 k.k. nie wyłącza nawet zgoda wyrażona przez ofiarę na stosunek płciowy, albowiem istota tego przestępstwa polega na doprowadzeniu przez sprawcę ofiary do wyrażenia takiej zgody (za pomocą presji psychicznej).</a:t>
            </a:r>
            <a:endParaRPr lang="pl-PL" dirty="0"/>
          </a:p>
        </p:txBody>
      </p:sp>
    </p:spTree>
    <p:extLst>
      <p:ext uri="{BB962C8B-B14F-4D97-AF65-F5344CB8AC3E}">
        <p14:creationId xmlns:p14="http://schemas.microsoft.com/office/powerpoint/2010/main" val="20624815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a:t>SEKSUALNE WYKORZYSTANIE STOSUNKU ZALEŻNOŚCI LUB KRYTYCZNEGO POŁOŻENIA</a:t>
            </a:r>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smtClean="0"/>
              <a:t>Stosunek zależności ma miejsce wtedy, gdy interes (materialny lub niematerialny) osoby zależnej wymaga unikania przez nią konfliktów z osobą, od której jest zależna, gdyż taki konflikt grozi jej interesom.</a:t>
            </a:r>
          </a:p>
          <a:p>
            <a:pPr marL="0" indent="0" algn="just">
              <a:buNone/>
            </a:pPr>
            <a:endParaRPr lang="pl-PL" dirty="0"/>
          </a:p>
          <a:p>
            <a:pPr marL="0" indent="0" algn="just">
              <a:buNone/>
            </a:pPr>
            <a:r>
              <a:rPr lang="pl-PL" dirty="0" smtClean="0"/>
              <a:t>Stosunek zależności może wynikać z mocy prawa, z umowy, ze stanu faktycznego, np. przełożony i osoba podwładna, nauczyciel i uczeń, wychowawca czy opiekun i pupil, trener i osoba trenowana, porywacz i osoba porywana.</a:t>
            </a:r>
          </a:p>
          <a:p>
            <a:pPr marL="0" indent="0" algn="just">
              <a:buNone/>
            </a:pPr>
            <a:endParaRPr lang="pl-PL" dirty="0"/>
          </a:p>
          <a:p>
            <a:pPr marL="0" indent="0" algn="just">
              <a:buNone/>
            </a:pPr>
            <a:r>
              <a:rPr lang="pl-PL" dirty="0" smtClean="0"/>
              <a:t>W świetle postanowienia Sądu Najwyższego z dnia 18 grudnia 2008 r. (sygn. akt V KK 304/08) </a:t>
            </a:r>
            <a:r>
              <a:rPr lang="pl-PL" i="1" dirty="0" smtClean="0"/>
              <a:t>„Stosunek zależności to taki stosunek prawny lub faktyczny, który daje jednej osobie możliwość wywierania określonego wpływu bezpośredniego lub pośredniego na losy i położenie prawne, społeczne i ekonomiczne innej osoby”</a:t>
            </a:r>
            <a:r>
              <a:rPr lang="pl-PL" dirty="0" smtClean="0"/>
              <a:t>.</a:t>
            </a:r>
          </a:p>
          <a:p>
            <a:pPr marL="0" indent="0" algn="just">
              <a:buNone/>
            </a:pPr>
            <a:endParaRPr lang="pl-PL" dirty="0"/>
          </a:p>
          <a:p>
            <a:pPr marL="0" indent="0" algn="just">
              <a:buNone/>
            </a:pPr>
            <a:r>
              <a:rPr lang="pl-PL" dirty="0" smtClean="0"/>
              <a:t>Krytyczne </a:t>
            </a:r>
            <a:r>
              <a:rPr lang="pl-PL" dirty="0"/>
              <a:t>położenie oznacza trudną sytuację pokrzywdzonego, związaną z istniejącym zagrożeniem, kiedy udzielenie pomocy przez sprawcę (np. udzielenie pożyczki, prolongata długu) wyzwoli ofiarę od przykrych następstw (np. dotkliwą stratą majątkową , szkodą moralną, utratą stanowiska, niemożnością zaspokojenia pilnych potrzeb osób bliskich</a:t>
            </a:r>
            <a:r>
              <a:rPr lang="pl-PL" dirty="0" smtClean="0"/>
              <a:t>).</a:t>
            </a:r>
            <a:endParaRPr lang="pl-PL" dirty="0"/>
          </a:p>
        </p:txBody>
      </p:sp>
    </p:spTree>
    <p:extLst>
      <p:ext uri="{BB962C8B-B14F-4D97-AF65-F5344CB8AC3E}">
        <p14:creationId xmlns:p14="http://schemas.microsoft.com/office/powerpoint/2010/main" val="1351140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SEKSUALNE WYKORZYSTANIE STOSUNKU ZALEŻNOŚCI LUB KRYTYCZNEGO POŁOŻENIA</a:t>
            </a:r>
            <a:endParaRPr lang="pl-PL" dirty="0"/>
          </a:p>
        </p:txBody>
      </p:sp>
      <p:sp>
        <p:nvSpPr>
          <p:cNvPr id="3" name="Symbol zastępczy zawartości 2"/>
          <p:cNvSpPr>
            <a:spLocks noGrp="1"/>
          </p:cNvSpPr>
          <p:nvPr>
            <p:ph idx="1"/>
          </p:nvPr>
        </p:nvSpPr>
        <p:spPr/>
        <p:txBody>
          <a:bodyPr/>
          <a:lstStyle/>
          <a:p>
            <a:pPr marL="0" indent="0" algn="just">
              <a:buNone/>
            </a:pPr>
            <a:r>
              <a:rPr lang="pl-PL" dirty="0" smtClean="0"/>
              <a:t>Do typów kwalifikowanych przestępstwa (art. 199 § 2 i 3 k.k.) zalicza się:</a:t>
            </a:r>
          </a:p>
          <a:p>
            <a:pPr algn="just">
              <a:buFont typeface="Arial" panose="020B0604020202020204" pitchFamily="34" charset="0"/>
              <a:buChar char="•"/>
            </a:pPr>
            <a:r>
              <a:rPr lang="pl-PL" dirty="0" smtClean="0"/>
              <a:t>popełnienie czynu na szkodę małoletniego,</a:t>
            </a:r>
          </a:p>
          <a:p>
            <a:pPr algn="just">
              <a:buFont typeface="Arial" panose="020B0604020202020204" pitchFamily="34" charset="0"/>
              <a:buChar char="•"/>
            </a:pPr>
            <a:r>
              <a:rPr lang="pl-PL" dirty="0" smtClean="0"/>
              <a:t>obcowanie płciowe z małoletnim lub dopuszczenie się wobec takiej osoby innej czynności seksualnej albo doprowadzenie jej do poddania się takim czynnościom albo do ich wykonania, nadużywając zaufania lub udzielając w zamian korzyści majątkowej lub osobistej albo jej obietnicy.</a:t>
            </a:r>
          </a:p>
          <a:p>
            <a:pPr algn="just"/>
            <a:endParaRPr lang="pl-PL" dirty="0"/>
          </a:p>
        </p:txBody>
      </p:sp>
    </p:spTree>
    <p:extLst>
      <p:ext uri="{BB962C8B-B14F-4D97-AF65-F5344CB8AC3E}">
        <p14:creationId xmlns:p14="http://schemas.microsoft.com/office/powerpoint/2010/main" val="1028026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SEKSUALNE WYKORZYSTANIE MAŁOLETNIEGO</a:t>
            </a:r>
            <a:endParaRPr lang="pl-PL" dirty="0"/>
          </a:p>
        </p:txBody>
      </p:sp>
      <p:sp>
        <p:nvSpPr>
          <p:cNvPr id="3" name="Symbol zastępczy zawartości 2"/>
          <p:cNvSpPr>
            <a:spLocks noGrp="1"/>
          </p:cNvSpPr>
          <p:nvPr>
            <p:ph idx="1"/>
          </p:nvPr>
        </p:nvSpPr>
        <p:spPr/>
        <p:txBody>
          <a:bodyPr/>
          <a:lstStyle/>
          <a:p>
            <a:pPr marL="0" indent="0" algn="just">
              <a:buNone/>
            </a:pPr>
            <a:r>
              <a:rPr lang="pl-PL" dirty="0" smtClean="0"/>
              <a:t>Zachowanie sprawcy polega na obcowaniu płciowym z małoletnim poniżej lat 15 lub dopuszczeniu się wobec takiej osoby innej czynności seksualnej lub doprowadzeniu jej do poddania się takim czynnościom albo do ich wykonania. </a:t>
            </a:r>
          </a:p>
          <a:p>
            <a:pPr marL="0" indent="0" algn="just">
              <a:buNone/>
            </a:pPr>
            <a:endParaRPr lang="pl-PL" dirty="0"/>
          </a:p>
          <a:p>
            <a:pPr marL="0" indent="0" algn="just">
              <a:buNone/>
            </a:pPr>
            <a:r>
              <a:rPr lang="pl-PL" dirty="0" smtClean="0"/>
              <a:t>Doprowadzenie to każda czynność, której skutkiem jest podjęcie przez małoletniego innych czynności seksualnych, tzn. aktywne zachowanie wpływające na wolę małoletniego.</a:t>
            </a:r>
          </a:p>
        </p:txBody>
      </p:sp>
    </p:spTree>
    <p:extLst>
      <p:ext uri="{BB962C8B-B14F-4D97-AF65-F5344CB8AC3E}">
        <p14:creationId xmlns:p14="http://schemas.microsoft.com/office/powerpoint/2010/main" val="3136981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SEKSUALNE WYKORZYSTANIE MAŁOLETNIEGO</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dirty="0" smtClean="0"/>
              <a:t>Zachowanie sprawy spenalizowane w art. 200 § 3 k.k. polega na prezentowaniu małoletniemu poniżej lat 15 treści pornograficznych lub udostępnianiu przedmiotów o takim charakterze albo rozpowszechnianiu treści pornograficznych w sposób umożliwiający małoletniemu zapoznanie się z nimi.</a:t>
            </a:r>
          </a:p>
          <a:p>
            <a:pPr marL="0" indent="0" algn="just">
              <a:buNone/>
            </a:pPr>
            <a:endParaRPr lang="pl-PL" dirty="0"/>
          </a:p>
          <a:p>
            <a:pPr marL="0" indent="0" algn="just">
              <a:buNone/>
            </a:pPr>
            <a:r>
              <a:rPr lang="pl-PL" dirty="0" smtClean="0"/>
              <a:t>Prezentowanie to wszelkie sposoby umożliwienia odbioru treści o charakterze pornograficznym, tj. pokazywanie, wystawianie na widok, zapoznawanie, zaznajamianie.</a:t>
            </a:r>
          </a:p>
          <a:p>
            <a:pPr marL="0" indent="0" algn="just">
              <a:buNone/>
            </a:pPr>
            <a:endParaRPr lang="pl-PL" dirty="0"/>
          </a:p>
          <a:p>
            <a:pPr marL="0" indent="0" algn="just">
              <a:buNone/>
            </a:pPr>
            <a:r>
              <a:rPr lang="pl-PL" dirty="0" smtClean="0"/>
              <a:t>Udostępnianie to umożliwienie dostępu do treści o charakterze pornograficznym poprzez darowiznę, sprzedać, pożyczenie, zamianę.</a:t>
            </a:r>
          </a:p>
          <a:p>
            <a:pPr marL="0" indent="0" algn="just">
              <a:buNone/>
            </a:pPr>
            <a:endParaRPr lang="pl-PL" dirty="0"/>
          </a:p>
          <a:p>
            <a:pPr marL="0" indent="0" algn="just">
              <a:buNone/>
            </a:pPr>
            <a:r>
              <a:rPr lang="pl-PL" dirty="0" smtClean="0"/>
              <a:t>Rozpowszechnianie to czynienie określonych treści powszechnie odstępnymi, umożliwienie zapoznania się z nimi większej, bliżej nieokreślonej liczbie osób.</a:t>
            </a:r>
            <a:endParaRPr lang="pl-PL" dirty="0"/>
          </a:p>
        </p:txBody>
      </p:sp>
    </p:spTree>
    <p:extLst>
      <p:ext uri="{BB962C8B-B14F-4D97-AF65-F5344CB8AC3E}">
        <p14:creationId xmlns:p14="http://schemas.microsoft.com/office/powerpoint/2010/main" val="4053532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SEKSUALNE WYKORZYSTANIE MAŁOLETNIEGO</a:t>
            </a:r>
            <a:endParaRPr lang="pl-PL" dirty="0"/>
          </a:p>
        </p:txBody>
      </p:sp>
      <p:sp>
        <p:nvSpPr>
          <p:cNvPr id="3" name="Symbol zastępczy zawartości 2"/>
          <p:cNvSpPr>
            <a:spLocks noGrp="1"/>
          </p:cNvSpPr>
          <p:nvPr>
            <p:ph idx="1"/>
          </p:nvPr>
        </p:nvSpPr>
        <p:spPr/>
        <p:txBody>
          <a:bodyPr/>
          <a:lstStyle/>
          <a:p>
            <a:pPr marL="0" indent="0" algn="just">
              <a:buNone/>
            </a:pPr>
            <a:r>
              <a:rPr lang="pl-PL" dirty="0" smtClean="0"/>
              <a:t>Zachowanie sprawcy spenalizowane </a:t>
            </a:r>
            <a:r>
              <a:rPr lang="pl-PL" dirty="0"/>
              <a:t>w art. 200 § </a:t>
            </a:r>
            <a:r>
              <a:rPr lang="pl-PL" dirty="0" smtClean="0"/>
              <a:t>4 </a:t>
            </a:r>
            <a:r>
              <a:rPr lang="pl-PL" dirty="0"/>
              <a:t>k.k. polega </a:t>
            </a:r>
            <a:r>
              <a:rPr lang="pl-PL" dirty="0" smtClean="0"/>
              <a:t>na prezentowaniu małoletniemu poniżej lat 15 wykonanie czynności w celu swojego zaspokojenia seksualnego lub zaspokojenia seksualnego innej osoby (np. sprawca w obecności małoletniego obcuje płciowo z inną osobą czy też onanizuje się, sprawca prezentuje małoletniemu film pornograficzny przedstawiający wykonanie czynności seksualnej czy też zabiera go na pokaz „na żywo”, gdzie aktorzy obcują płciowo.</a:t>
            </a:r>
          </a:p>
          <a:p>
            <a:pPr marL="0" indent="0" algn="just">
              <a:buNone/>
            </a:pPr>
            <a:endParaRPr lang="pl-PL" dirty="0"/>
          </a:p>
          <a:p>
            <a:pPr marL="0" indent="0" algn="just">
              <a:buNone/>
            </a:pPr>
            <a:r>
              <a:rPr lang="pl-PL" dirty="0" smtClean="0"/>
              <a:t>Zachowanie sprawcy spenalizowane </a:t>
            </a:r>
            <a:r>
              <a:rPr lang="pl-PL" dirty="0"/>
              <a:t>w art. 200 § </a:t>
            </a:r>
            <a:r>
              <a:rPr lang="pl-PL" dirty="0" smtClean="0"/>
              <a:t>5 </a:t>
            </a:r>
            <a:r>
              <a:rPr lang="pl-PL" dirty="0"/>
              <a:t>k.k. polega na </a:t>
            </a:r>
            <a:r>
              <a:rPr lang="pl-PL" dirty="0" smtClean="0"/>
              <a:t>prowadzeniu reklamy lub promocji działalności polegającej na rozpowszechnianiu treści pornograficznych w sposób umożliwiający zapoznanie się z nimi małoletniemu poniżej lat 15.</a:t>
            </a:r>
            <a:endParaRPr lang="pl-PL" dirty="0"/>
          </a:p>
        </p:txBody>
      </p:sp>
    </p:spTree>
    <p:extLst>
      <p:ext uri="{BB962C8B-B14F-4D97-AF65-F5344CB8AC3E}">
        <p14:creationId xmlns:p14="http://schemas.microsoft.com/office/powerpoint/2010/main" val="11870598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ELEKTRONICZNA KORUPCJA SEKSUALNA MAŁOLETNIEGO</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smtClean="0"/>
              <a:t>Zachowanie </a:t>
            </a:r>
            <a:r>
              <a:rPr lang="pl-PL" dirty="0"/>
              <a:t>sprawcy spenalizowane w art. </a:t>
            </a:r>
            <a:r>
              <a:rPr lang="pl-PL" dirty="0" smtClean="0"/>
              <a:t>200a </a:t>
            </a:r>
            <a:r>
              <a:rPr lang="pl-PL" dirty="0"/>
              <a:t>§ </a:t>
            </a:r>
            <a:r>
              <a:rPr lang="pl-PL" dirty="0" smtClean="0"/>
              <a:t>1 k.k. polega na nawiązaniu kontaktu z małoletnim poniżej lat 15 za pośrednictwem systemu teleinformatycznego lub sieci telekomunikacyjnej, zmierzając, za pomocą wprowadzenia go w błąd, wyzyskania błędu lub niezdolności do należytego pojmowania sytuacji albo przy użyciu groźby bezprawnej, w celu popełnienia </a:t>
            </a:r>
            <a:r>
              <a:rPr lang="pl-PL" dirty="0"/>
              <a:t>przestępstwa określonego w art. </a:t>
            </a:r>
            <a:r>
              <a:rPr lang="pl-PL" dirty="0" smtClean="0"/>
              <a:t>197 </a:t>
            </a:r>
            <a:r>
              <a:rPr lang="pl-PL" dirty="0"/>
              <a:t>§ </a:t>
            </a:r>
            <a:r>
              <a:rPr lang="pl-PL" dirty="0" smtClean="0"/>
              <a:t>3 pkt 2 </a:t>
            </a:r>
            <a:r>
              <a:rPr lang="pl-PL" dirty="0"/>
              <a:t>k.k. </a:t>
            </a:r>
            <a:r>
              <a:rPr lang="pl-PL" dirty="0" smtClean="0"/>
              <a:t>(zgwałcenie wobec małoletniego poniżej lat 15) lub art. 200 k.k. (seksualne wykorzystanie małoletniego poniżej lat 15).</a:t>
            </a:r>
          </a:p>
          <a:p>
            <a:pPr marL="0" indent="0" algn="just">
              <a:buNone/>
            </a:pPr>
            <a:endParaRPr lang="pl-PL" dirty="0"/>
          </a:p>
          <a:p>
            <a:pPr marL="0" indent="0" algn="just">
              <a:buNone/>
            </a:pPr>
            <a:r>
              <a:rPr lang="pl-PL" dirty="0" smtClean="0"/>
              <a:t>Zachowanie </a:t>
            </a:r>
            <a:r>
              <a:rPr lang="pl-PL" dirty="0"/>
              <a:t>sprawy </a:t>
            </a:r>
            <a:r>
              <a:rPr lang="pl-PL" dirty="0" smtClean="0"/>
              <a:t>spenalizowane </a:t>
            </a:r>
            <a:r>
              <a:rPr lang="pl-PL" dirty="0"/>
              <a:t>w art. 200a § </a:t>
            </a:r>
            <a:r>
              <a:rPr lang="pl-PL" dirty="0" smtClean="0"/>
              <a:t>2 </a:t>
            </a:r>
            <a:r>
              <a:rPr lang="pl-PL" dirty="0"/>
              <a:t>k.k. polega na </a:t>
            </a:r>
            <a:r>
              <a:rPr lang="pl-PL" dirty="0" smtClean="0"/>
              <a:t>składaniu za pośrednictwem systemu teleinformatycznego lub sieci telekomunikacyjnej propozycji obcowania płciowego, poddania się lub wykonania innej czynności seksualnej lub udziału w produkowaniu lub utrwalaniu treści pornograficznych, i zmierza do jej realizacji.</a:t>
            </a:r>
          </a:p>
          <a:p>
            <a:pPr marL="0" indent="0" algn="just">
              <a:buNone/>
            </a:pPr>
            <a:endParaRPr lang="pl-PL" dirty="0"/>
          </a:p>
          <a:p>
            <a:pPr marL="0" indent="0" algn="just">
              <a:buNone/>
            </a:pPr>
            <a:r>
              <a:rPr lang="pl-PL" dirty="0" smtClean="0"/>
              <a:t>Sąd Najwyższy w postanowieniu z dnia 23 listopada 2017 r. (sygn. akt V KK 227/17) wskazał </a:t>
            </a:r>
            <a:r>
              <a:rPr lang="pl-PL" i="1" dirty="0" smtClean="0"/>
              <a:t>„Czyn opisany w art. 200a </a:t>
            </a:r>
            <a:r>
              <a:rPr lang="pl-PL" i="1" dirty="0"/>
              <a:t>§ </a:t>
            </a:r>
            <a:r>
              <a:rPr lang="pl-PL" i="1" dirty="0" smtClean="0"/>
              <a:t>2 </a:t>
            </a:r>
            <a:r>
              <a:rPr lang="pl-PL" i="1" dirty="0"/>
              <a:t>k.k. </a:t>
            </a:r>
            <a:r>
              <a:rPr lang="pl-PL" i="1" dirty="0" smtClean="0"/>
              <a:t>różni się od czynu opisanego w art</a:t>
            </a:r>
            <a:r>
              <a:rPr lang="pl-PL" i="1" dirty="0"/>
              <a:t>. 200a § </a:t>
            </a:r>
            <a:r>
              <a:rPr lang="pl-PL" i="1" dirty="0" smtClean="0"/>
              <a:t>2 </a:t>
            </a:r>
            <a:r>
              <a:rPr lang="pl-PL" i="1" dirty="0"/>
              <a:t>k.k. </a:t>
            </a:r>
            <a:r>
              <a:rPr lang="pl-PL" i="1" dirty="0" smtClean="0"/>
              <a:t>tym, że sprawca nie posługuje się odpowiednimi środkami działania przestępczego (wprowadzenie w błąd, zastosowanie groźby bezprawnej), lecz wprost wyjawia swoje zamiary, składając małoletniemu propozycję podjęcia zachować, o których mowa w tym przepisie”</a:t>
            </a:r>
            <a:r>
              <a:rPr lang="pl-PL" dirty="0" smtClean="0"/>
              <a:t>.</a:t>
            </a:r>
            <a:endParaRPr lang="pl-PL" dirty="0"/>
          </a:p>
        </p:txBody>
      </p:sp>
    </p:spTree>
    <p:extLst>
      <p:ext uri="{BB962C8B-B14F-4D97-AF65-F5344CB8AC3E}">
        <p14:creationId xmlns:p14="http://schemas.microsoft.com/office/powerpoint/2010/main" val="3582812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PRZESTĘPSTWA PRZECIWKO WOLNOŚCI SEKSULANEJ I OBYCZAJNOŚCI</a:t>
            </a:r>
            <a:endParaRPr lang="pl-PL" dirty="0"/>
          </a:p>
        </p:txBody>
      </p:sp>
      <p:sp>
        <p:nvSpPr>
          <p:cNvPr id="3" name="Symbol zastępczy tekstu 2"/>
          <p:cNvSpPr>
            <a:spLocks noGrp="1"/>
          </p:cNvSpPr>
          <p:nvPr>
            <p:ph type="body" idx="1"/>
          </p:nvPr>
        </p:nvSpPr>
        <p:spPr/>
        <p:txBody>
          <a:bodyPr/>
          <a:lstStyle/>
          <a:p>
            <a:endParaRPr lang="pl-PL"/>
          </a:p>
        </p:txBody>
      </p:sp>
    </p:spTree>
    <p:extLst>
      <p:ext uri="{BB962C8B-B14F-4D97-AF65-F5344CB8AC3E}">
        <p14:creationId xmlns:p14="http://schemas.microsoft.com/office/powerpoint/2010/main" val="1358452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PROPAGOWANIE PEDOFILII</a:t>
            </a:r>
            <a:endParaRPr lang="pl-PL" dirty="0"/>
          </a:p>
        </p:txBody>
      </p:sp>
      <p:sp>
        <p:nvSpPr>
          <p:cNvPr id="3" name="Symbol zastępczy zawartości 2"/>
          <p:cNvSpPr>
            <a:spLocks noGrp="1"/>
          </p:cNvSpPr>
          <p:nvPr>
            <p:ph idx="1"/>
          </p:nvPr>
        </p:nvSpPr>
        <p:spPr/>
        <p:txBody>
          <a:bodyPr/>
          <a:lstStyle/>
          <a:p>
            <a:pPr marL="0" indent="0" algn="just">
              <a:buNone/>
            </a:pPr>
            <a:r>
              <a:rPr lang="pl-PL" dirty="0" smtClean="0"/>
              <a:t>Pedofilia oznacza preferencję osoby dorosłej w stosunku do dzieci, zwykle w wieku </a:t>
            </a:r>
            <a:r>
              <a:rPr lang="pl-PL" dirty="0" err="1" smtClean="0"/>
              <a:t>przedpokwitaniowym</a:t>
            </a:r>
            <a:r>
              <a:rPr lang="pl-PL" dirty="0" smtClean="0"/>
              <a:t> lub we wczesnym okresie pokwitania.</a:t>
            </a:r>
          </a:p>
          <a:p>
            <a:pPr marL="0" indent="0" algn="just">
              <a:buNone/>
            </a:pPr>
            <a:endParaRPr lang="pl-PL" dirty="0"/>
          </a:p>
          <a:p>
            <a:pPr marL="0" indent="0" algn="just">
              <a:buNone/>
            </a:pPr>
            <a:r>
              <a:rPr lang="pl-PL" dirty="0" smtClean="0"/>
              <a:t>Propagowanie pedofilii to każde zachowanie polegające na prezentowaniu pedofilii, w zamiarze przekonania do niej.</a:t>
            </a:r>
          </a:p>
          <a:p>
            <a:pPr marL="0" indent="0" algn="just">
              <a:buNone/>
            </a:pPr>
            <a:endParaRPr lang="pl-PL" dirty="0"/>
          </a:p>
          <a:p>
            <a:pPr marL="0" indent="0" algn="just">
              <a:buNone/>
            </a:pPr>
            <a:r>
              <a:rPr lang="pl-PL" dirty="0" smtClean="0"/>
              <a:t>Pochwalanie pedofilii to każde oświadczenie, w którym sprawca gloryfikuje oraz chwali pedofilię, uznaje pedofilię za godną naśladowania lub za usprawiedliwioną.</a:t>
            </a:r>
            <a:endParaRPr lang="pl-PL" dirty="0"/>
          </a:p>
        </p:txBody>
      </p:sp>
    </p:spTree>
    <p:extLst>
      <p:ext uri="{BB962C8B-B14F-4D97-AF65-F5344CB8AC3E}">
        <p14:creationId xmlns:p14="http://schemas.microsoft.com/office/powerpoint/2010/main" val="41702956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KAZIRODZTWO</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smtClean="0"/>
              <a:t>Zachowanie sprawcy polega na dopuszczeniu się obcowania płciowego w stosunku do wstępnego (m. in. ojciec, matka, dziadek, babcia), zstępnego (m. in. dzieci, wnuki, prawnuki), przysposobionego, przysposabiającego, brata lub siostry.</a:t>
            </a:r>
          </a:p>
          <a:p>
            <a:pPr marL="0" indent="0" algn="just">
              <a:buNone/>
            </a:pPr>
            <a:endParaRPr lang="pl-PL" dirty="0"/>
          </a:p>
          <a:p>
            <a:pPr marL="0" indent="0" algn="just">
              <a:buNone/>
            </a:pPr>
            <a:r>
              <a:rPr lang="pl-PL" dirty="0" smtClean="0"/>
              <a:t>Przestępstwo kazirodztwa ma miejsce nawet, gdy wystąpiła zgoda uczestników obcowania płciowego.</a:t>
            </a:r>
          </a:p>
          <a:p>
            <a:pPr marL="0" indent="0" algn="just">
              <a:buNone/>
            </a:pPr>
            <a:endParaRPr lang="pl-PL" dirty="0"/>
          </a:p>
          <a:p>
            <a:pPr marL="0" indent="0" algn="just">
              <a:buNone/>
            </a:pPr>
            <a:r>
              <a:rPr lang="pl-PL" dirty="0" smtClean="0"/>
              <a:t>Zakaz kazirodztwa dotyczy pokrewieństwa w linii prostej, bez ograniczeń co do stopnia oraz pokrewieństwa w linii bocznej, wyłącznie brata i siostry, przy czym chodzi o rodzeństwo rodzone, przyrodnie oraz rodzeństwo pozamałżeńskie. </a:t>
            </a:r>
          </a:p>
          <a:p>
            <a:pPr marL="0" indent="0" algn="just">
              <a:buNone/>
            </a:pPr>
            <a:endParaRPr lang="pl-PL" dirty="0"/>
          </a:p>
          <a:p>
            <a:pPr marL="0" indent="0" algn="just">
              <a:buNone/>
            </a:pPr>
            <a:r>
              <a:rPr lang="pl-PL" dirty="0" smtClean="0"/>
              <a:t>Zakaz kazirodztwa dotyczy każdego z rodzajów przysposobienia, tj. pełnego (art. 121 </a:t>
            </a:r>
            <a:r>
              <a:rPr lang="pl-PL" dirty="0" err="1" smtClean="0"/>
              <a:t>k.r.o</a:t>
            </a:r>
            <a:r>
              <a:rPr lang="pl-PL" dirty="0" smtClean="0"/>
              <a:t>.), niepełnego (art. 124 </a:t>
            </a:r>
            <a:r>
              <a:rPr lang="pl-PL" dirty="0" err="1" smtClean="0"/>
              <a:t>k.r.o</a:t>
            </a:r>
            <a:r>
              <a:rPr lang="pl-PL" dirty="0" smtClean="0"/>
              <a:t>.) oraz całkowitego (art. 124</a:t>
            </a:r>
            <a:r>
              <a:rPr lang="pl-PL" baseline="30000" dirty="0" smtClean="0"/>
              <a:t>1</a:t>
            </a:r>
            <a:r>
              <a:rPr lang="pl-PL" dirty="0" smtClean="0"/>
              <a:t> </a:t>
            </a:r>
            <a:r>
              <a:rPr lang="pl-PL" dirty="0" err="1" smtClean="0"/>
              <a:t>k.r.o</a:t>
            </a:r>
            <a:r>
              <a:rPr lang="pl-PL" dirty="0" smtClean="0"/>
              <a:t>.).</a:t>
            </a:r>
          </a:p>
          <a:p>
            <a:pPr marL="0" indent="0" algn="just">
              <a:buNone/>
            </a:pPr>
            <a:endParaRPr lang="pl-PL" dirty="0"/>
          </a:p>
          <a:p>
            <a:pPr marL="0" indent="0" algn="just">
              <a:buNone/>
            </a:pPr>
            <a:r>
              <a:rPr lang="pl-PL" dirty="0" smtClean="0"/>
              <a:t>Zgodnie z wyrokiem Sądu Najwyższego z dnia 7 października 2014 r. (sygn. akt V KK 104/14) </a:t>
            </a:r>
            <a:r>
              <a:rPr lang="pl-PL" i="1" dirty="0" smtClean="0"/>
              <a:t>„Strona przedmiotowa przestępstwa z art. 201 k.k. obejmuje wyłącznie obcowanie płciowe, natomiast nie wypełnia znamion kazirodztwa inna czynność seksualna”</a:t>
            </a:r>
            <a:r>
              <a:rPr lang="pl-PL" dirty="0" smtClean="0"/>
              <a:t>.</a:t>
            </a:r>
            <a:endParaRPr lang="pl-PL" dirty="0"/>
          </a:p>
        </p:txBody>
      </p:sp>
    </p:spTree>
    <p:extLst>
      <p:ext uri="{BB962C8B-B14F-4D97-AF65-F5344CB8AC3E}">
        <p14:creationId xmlns:p14="http://schemas.microsoft.com/office/powerpoint/2010/main" val="13297814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PUBLICZNE PREZENTOWANIE TREŚCI PORNOGRAFICZNYCH</a:t>
            </a:r>
            <a:endParaRPr lang="pl-PL" dirty="0"/>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smtClean="0"/>
              <a:t>Zachowanie </a:t>
            </a:r>
            <a:r>
              <a:rPr lang="pl-PL" dirty="0"/>
              <a:t>sprawcy spenalizowane w art. </a:t>
            </a:r>
            <a:r>
              <a:rPr lang="pl-PL" dirty="0" smtClean="0"/>
              <a:t>202 § </a:t>
            </a:r>
            <a:r>
              <a:rPr lang="pl-PL" dirty="0"/>
              <a:t>1 k.k. polega na polega </a:t>
            </a:r>
            <a:r>
              <a:rPr lang="pl-PL" dirty="0" smtClean="0"/>
              <a:t>na publicznym prezentowaniu treści pornograficznych w taki sposób, że może to narzucić ich odbiór osobie, która tego sobie nie życzy.</a:t>
            </a:r>
          </a:p>
          <a:p>
            <a:pPr marL="0" indent="0" algn="just">
              <a:buNone/>
            </a:pPr>
            <a:endParaRPr lang="pl-PL" dirty="0"/>
          </a:p>
          <a:p>
            <a:pPr marL="0" indent="0" algn="just">
              <a:buNone/>
            </a:pPr>
            <a:r>
              <a:rPr lang="pl-PL" dirty="0" smtClean="0"/>
              <a:t>Zgodnie z wyrokiem Sądu Najwyższego z dnia 23 listopada 2010 r. (sygn. akt IV KK 173/10) </a:t>
            </a:r>
            <a:r>
              <a:rPr lang="pl-PL" i="1" dirty="0" smtClean="0"/>
              <a:t>„Treści pornograficzne w rozumieniu art. 202 k.k. to zawarte w utrwalonej formie (np. film, zdjęcia, czasopisma, książki, obrazy) lub nie (np. pokazy na żywo), prezentacje czynności seksualnych człowieka (zwłaszcza ukazywanie organów płciowych człowieka w ich funkcjach seksualnych), i to zarówno w wymiarze niesprzecznym z ich biologicznym ukierunkowaniem, jak i czynności seksualnych człowieka sprzecznych z przyjętymi w społeczeństwie wzorcami </a:t>
            </a:r>
            <a:r>
              <a:rPr lang="pl-PL" i="1" dirty="0" err="1" smtClean="0"/>
              <a:t>zachowań</a:t>
            </a:r>
            <a:r>
              <a:rPr lang="pl-PL" i="1" dirty="0" smtClean="0"/>
              <a:t> seksualnych”</a:t>
            </a:r>
            <a:r>
              <a:rPr lang="pl-PL" dirty="0" smtClean="0"/>
              <a:t>.</a:t>
            </a:r>
          </a:p>
          <a:p>
            <a:pPr marL="0" indent="0" algn="just">
              <a:buNone/>
            </a:pPr>
            <a:endParaRPr lang="pl-PL" dirty="0"/>
          </a:p>
          <a:p>
            <a:pPr marL="0" indent="0" algn="just">
              <a:buNone/>
            </a:pPr>
            <a:r>
              <a:rPr lang="pl-PL" dirty="0" smtClean="0"/>
              <a:t>Prezentowanie jest publiczne, gdy ze względu na miejsce lub sposób działania jest lub może być dostrzeżone przez niedającą się z góry określić liczbę bliżej niezindywidualizowanych osób bądź też przez oznaczoną, ale większą liczbę osób (np. wystawienie na widok publiczny w formie plakatu, afiszu).</a:t>
            </a:r>
          </a:p>
          <a:p>
            <a:pPr marL="0" indent="0" algn="just">
              <a:buNone/>
            </a:pPr>
            <a:endParaRPr lang="pl-PL" dirty="0"/>
          </a:p>
          <a:p>
            <a:pPr marL="0" indent="0" algn="just">
              <a:buNone/>
            </a:pPr>
            <a:r>
              <a:rPr lang="pl-PL" dirty="0" smtClean="0"/>
              <a:t>Popełnienie czynu w miejscu publicznym nie jest jednoznaczne z dokonaniem czynu publicznie.</a:t>
            </a:r>
            <a:endParaRPr lang="pl-PL" dirty="0"/>
          </a:p>
        </p:txBody>
      </p:sp>
    </p:spTree>
    <p:extLst>
      <p:ext uri="{BB962C8B-B14F-4D97-AF65-F5344CB8AC3E}">
        <p14:creationId xmlns:p14="http://schemas.microsoft.com/office/powerpoint/2010/main" val="12778583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PUBLICZNE PREZENTOWANIE TREŚCI PORNOGRAFICZNYCH</a:t>
            </a:r>
            <a:endParaRPr lang="pl-PL" dirty="0"/>
          </a:p>
        </p:txBody>
      </p:sp>
      <p:sp>
        <p:nvSpPr>
          <p:cNvPr id="3" name="Symbol zastępczy zawartości 2"/>
          <p:cNvSpPr>
            <a:spLocks noGrp="1"/>
          </p:cNvSpPr>
          <p:nvPr>
            <p:ph idx="1"/>
          </p:nvPr>
        </p:nvSpPr>
        <p:spPr/>
        <p:txBody>
          <a:bodyPr>
            <a:normAutofit fontScale="62500" lnSpcReduction="20000"/>
          </a:bodyPr>
          <a:lstStyle/>
          <a:p>
            <a:pPr marL="0" indent="0" algn="just">
              <a:buNone/>
            </a:pPr>
            <a:r>
              <a:rPr lang="pl-PL" dirty="0"/>
              <a:t>Zachowanie sprawcy spenalizowane w art. 202 § </a:t>
            </a:r>
            <a:r>
              <a:rPr lang="pl-PL" dirty="0" smtClean="0"/>
              <a:t>3 </a:t>
            </a:r>
            <a:r>
              <a:rPr lang="pl-PL" dirty="0"/>
              <a:t>k.k. polega na </a:t>
            </a:r>
            <a:r>
              <a:rPr lang="pl-PL" dirty="0" smtClean="0"/>
              <a:t>produkowaniu, utrwalaniu lub sprowadzaniu, przechowywaniu lub posiadaniu w celu rozpowszechniania albo rozpowszechnianiu lub prezentowaniu treści pornograficznych z udziałem małoletniego albo treści pornograficzne związane z prezentowaniem przemocy lub posługiwaniem się zwierzęciem (tzw. twarda pornografia).</a:t>
            </a:r>
          </a:p>
          <a:p>
            <a:pPr marL="0" indent="0" algn="just">
              <a:buNone/>
            </a:pPr>
            <a:endParaRPr lang="pl-PL" dirty="0"/>
          </a:p>
          <a:p>
            <a:pPr marL="0" indent="0" algn="just">
              <a:buNone/>
            </a:pPr>
            <a:r>
              <a:rPr lang="pl-PL" dirty="0" smtClean="0"/>
              <a:t>Produkowanie – czynności polegające na działaniach zmierzających do wytworzenia materiału, jakim jest powstanie treści pornograficznej.</a:t>
            </a:r>
          </a:p>
          <a:p>
            <a:pPr marL="0" indent="0" algn="just">
              <a:buNone/>
            </a:pPr>
            <a:endParaRPr lang="pl-PL" dirty="0"/>
          </a:p>
          <a:p>
            <a:pPr marL="0" indent="0" algn="just">
              <a:buNone/>
            </a:pPr>
            <a:r>
              <a:rPr lang="pl-PL" dirty="0" smtClean="0"/>
              <a:t>Utrwalanie – zarejestrowanie określonych treści na odpowiednim nośniku materialnym.</a:t>
            </a:r>
          </a:p>
          <a:p>
            <a:pPr marL="0" indent="0" algn="just">
              <a:buNone/>
            </a:pPr>
            <a:endParaRPr lang="pl-PL" dirty="0"/>
          </a:p>
          <a:p>
            <a:pPr marL="0" indent="0" algn="just">
              <a:buNone/>
            </a:pPr>
            <a:r>
              <a:rPr lang="pl-PL" dirty="0" smtClean="0"/>
              <a:t>Sprowadzanie – sprowadzanie treści pornograficznych z zagranicy, z innego miejsca w kraju, z Internetu.</a:t>
            </a:r>
          </a:p>
          <a:p>
            <a:pPr marL="0" indent="0" algn="just">
              <a:buNone/>
            </a:pPr>
            <a:endParaRPr lang="pl-PL" dirty="0"/>
          </a:p>
          <a:p>
            <a:pPr marL="0" indent="0" algn="just">
              <a:buNone/>
            </a:pPr>
            <a:r>
              <a:rPr lang="pl-PL" dirty="0" smtClean="0"/>
              <a:t>Przechowywanie – ukrycie lub przechowywanie chwilowe lub przez czas dłuższy.</a:t>
            </a:r>
          </a:p>
          <a:p>
            <a:pPr marL="0" indent="0" algn="just">
              <a:buNone/>
            </a:pPr>
            <a:endParaRPr lang="pl-PL" dirty="0"/>
          </a:p>
          <a:p>
            <a:pPr marL="0" indent="0" algn="just">
              <a:buNone/>
            </a:pPr>
            <a:r>
              <a:rPr lang="pl-PL" dirty="0" smtClean="0"/>
              <a:t>Posiadanie – każde władanie treściami pornograficznymi, jeżeli tylko towarzyszy sprawcy taki zamiar, nawet bez chęci zatrzymania tych przedmiotów na własność. </a:t>
            </a:r>
            <a:endParaRPr lang="pl-PL" dirty="0"/>
          </a:p>
          <a:p>
            <a:pPr algn="just"/>
            <a:endParaRPr lang="pl-PL" dirty="0"/>
          </a:p>
        </p:txBody>
      </p:sp>
    </p:spTree>
    <p:extLst>
      <p:ext uri="{BB962C8B-B14F-4D97-AF65-F5344CB8AC3E}">
        <p14:creationId xmlns:p14="http://schemas.microsoft.com/office/powerpoint/2010/main" val="9488904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PUBLICZNE PREZENTOWANIE TREŚCI PORNOGRAFICZNYCH</a:t>
            </a:r>
            <a:endParaRPr lang="pl-PL" dirty="0"/>
          </a:p>
        </p:txBody>
      </p:sp>
      <p:sp>
        <p:nvSpPr>
          <p:cNvPr id="3" name="Symbol zastępczy zawartości 2"/>
          <p:cNvSpPr>
            <a:spLocks noGrp="1"/>
          </p:cNvSpPr>
          <p:nvPr>
            <p:ph idx="1"/>
          </p:nvPr>
        </p:nvSpPr>
        <p:spPr/>
        <p:txBody>
          <a:bodyPr>
            <a:normAutofit fontScale="85000" lnSpcReduction="10000"/>
          </a:bodyPr>
          <a:lstStyle/>
          <a:p>
            <a:pPr marL="0" indent="0" algn="just">
              <a:buNone/>
            </a:pPr>
            <a:r>
              <a:rPr lang="pl-PL" dirty="0" smtClean="0"/>
              <a:t>Przepisy art. 202 § 4, 4a, 4b i 4c k.k. odnoszą się to tzw. pornografii dziecięcej.</a:t>
            </a:r>
          </a:p>
          <a:p>
            <a:pPr marL="0" indent="0" algn="just">
              <a:buNone/>
            </a:pPr>
            <a:endParaRPr lang="pl-PL" dirty="0"/>
          </a:p>
          <a:p>
            <a:pPr marL="0" indent="0" algn="just">
              <a:buNone/>
            </a:pPr>
            <a:r>
              <a:rPr lang="pl-PL" dirty="0" smtClean="0"/>
              <a:t>Zgodnie z art. 2 lit. c dyrektywy Parlamentu Europejskiego i Rady z 13 grudnia 2011 r. 2011/93/UE w sprawie zwalczania niegodziwego traktowania w celach seksualnych i wykorzystywania seksualnego dzieci oraz pornografii dziecięcej, pornografia dziecięca to:</a:t>
            </a:r>
          </a:p>
          <a:p>
            <a:pPr algn="just">
              <a:buFont typeface="Arial" panose="020B0604020202020204" pitchFamily="34" charset="0"/>
              <a:buChar char="•"/>
            </a:pPr>
            <a:r>
              <a:rPr lang="pl-PL" dirty="0" smtClean="0"/>
              <a:t>wszelkie materiały ukazujące dziecko uczestniczące w rzeczywistych lub symulowanych </a:t>
            </a:r>
            <a:r>
              <a:rPr lang="pl-PL" dirty="0" err="1" smtClean="0"/>
              <a:t>zachowaniach</a:t>
            </a:r>
            <a:r>
              <a:rPr lang="pl-PL" dirty="0"/>
              <a:t> </a:t>
            </a:r>
            <a:r>
              <a:rPr lang="pl-PL" dirty="0" smtClean="0"/>
              <a:t>o wyraźnie seksualnym charakterze,</a:t>
            </a:r>
          </a:p>
          <a:p>
            <a:pPr algn="just">
              <a:buFont typeface="Arial" panose="020B0604020202020204" pitchFamily="34" charset="0"/>
              <a:buChar char="•"/>
            </a:pPr>
            <a:r>
              <a:rPr lang="pl-PL" dirty="0" smtClean="0"/>
              <a:t>wszelkie przedstawienia organów płciowych dziecka w celach głównie seksualnych,</a:t>
            </a:r>
          </a:p>
          <a:p>
            <a:pPr algn="just">
              <a:buFont typeface="Arial" panose="020B0604020202020204" pitchFamily="34" charset="0"/>
              <a:buChar char="•"/>
            </a:pPr>
            <a:r>
              <a:rPr lang="pl-PL" dirty="0" smtClean="0"/>
              <a:t>wszelkie materiały ukazujące osobę wyglądającą na dziecko uczestniczącą w rzeczywistych lub symulowanych </a:t>
            </a:r>
            <a:r>
              <a:rPr lang="pl-PL" dirty="0" err="1" smtClean="0"/>
              <a:t>zachowaniach</a:t>
            </a:r>
            <a:r>
              <a:rPr lang="pl-PL" dirty="0" smtClean="0"/>
              <a:t> o wyraźnie seksualnym charakterze oraz przedstawienia organów płciowych osób wyglądających jak dziecko, w celach głównie seksualnych.</a:t>
            </a:r>
          </a:p>
          <a:p>
            <a:pPr marL="0" indent="0" algn="just">
              <a:buNone/>
            </a:pPr>
            <a:endParaRPr lang="pl-PL" dirty="0" smtClean="0"/>
          </a:p>
          <a:p>
            <a:pPr marL="0" indent="0" algn="just">
              <a:buNone/>
            </a:pPr>
            <a:r>
              <a:rPr lang="pl-PL" dirty="0" smtClean="0"/>
              <a:t>W świetle powyższej dyrektywy dziecko oznacza każdą osobę w wieku poniżej 18 lat.</a:t>
            </a:r>
          </a:p>
          <a:p>
            <a:pPr algn="just"/>
            <a:endParaRPr lang="pl-PL" dirty="0"/>
          </a:p>
        </p:txBody>
      </p:sp>
    </p:spTree>
    <p:extLst>
      <p:ext uri="{BB962C8B-B14F-4D97-AF65-F5344CB8AC3E}">
        <p14:creationId xmlns:p14="http://schemas.microsoft.com/office/powerpoint/2010/main" val="41821576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PUBLICZNE PREZENTOWANIE TREŚCI PORNOGRAFICZNYCH</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lgn="just">
              <a:buNone/>
            </a:pPr>
            <a:r>
              <a:rPr lang="pl-PL" dirty="0"/>
              <a:t>Zachowanie sprawcy spenalizowane w art. 202 § </a:t>
            </a:r>
            <a:r>
              <a:rPr lang="pl-PL" dirty="0" smtClean="0"/>
              <a:t>4 </a:t>
            </a:r>
            <a:r>
              <a:rPr lang="pl-PL" dirty="0"/>
              <a:t>k.k</a:t>
            </a:r>
            <a:r>
              <a:rPr lang="pl-PL" dirty="0" smtClean="0"/>
              <a:t>. polega na utrwalaniu treści pornograficznych z udziałem małoletniego.</a:t>
            </a:r>
          </a:p>
          <a:p>
            <a:pPr marL="0" indent="0" algn="just">
              <a:buNone/>
            </a:pPr>
            <a:endParaRPr lang="pl-PL" dirty="0"/>
          </a:p>
          <a:p>
            <a:pPr marL="0" indent="0" algn="just">
              <a:buNone/>
            </a:pPr>
            <a:r>
              <a:rPr lang="pl-PL" dirty="0" smtClean="0"/>
              <a:t>Zachowanie </a:t>
            </a:r>
            <a:r>
              <a:rPr lang="pl-PL" dirty="0"/>
              <a:t>sprawcy spenalizowane w art. 202 § </a:t>
            </a:r>
            <a:r>
              <a:rPr lang="pl-PL" dirty="0" smtClean="0"/>
              <a:t>4a </a:t>
            </a:r>
            <a:r>
              <a:rPr lang="pl-PL" dirty="0"/>
              <a:t>k.k. polega </a:t>
            </a:r>
            <a:r>
              <a:rPr lang="pl-PL" dirty="0" smtClean="0"/>
              <a:t>na przechowywaniu, posiadaniu lub uzyskaniu dostępu do treści pornograficznych z udziałem małoletniego.</a:t>
            </a:r>
          </a:p>
          <a:p>
            <a:pPr marL="0" indent="0" algn="just">
              <a:buNone/>
            </a:pPr>
            <a:endParaRPr lang="pl-PL" dirty="0"/>
          </a:p>
          <a:p>
            <a:pPr marL="0" indent="0" algn="just">
              <a:buNone/>
            </a:pPr>
            <a:r>
              <a:rPr lang="pl-PL" dirty="0" smtClean="0"/>
              <a:t>Zachowanie </a:t>
            </a:r>
            <a:r>
              <a:rPr lang="pl-PL" dirty="0"/>
              <a:t>sprawcy spenalizowane w art. 202 § </a:t>
            </a:r>
            <a:r>
              <a:rPr lang="pl-PL" dirty="0" smtClean="0"/>
              <a:t>4b </a:t>
            </a:r>
            <a:r>
              <a:rPr lang="pl-PL" dirty="0"/>
              <a:t>k.k. polega </a:t>
            </a:r>
            <a:r>
              <a:rPr lang="pl-PL" dirty="0" smtClean="0"/>
              <a:t>na produkowaniu, rozpowszechnianiu, prezentowaniu, przechowywaniu lub posiadaniu treści pornograficznych przedstawiających wytworzony albo przetworzony wizerunek małoletniego uczestniczącego w czynności seksualnej.</a:t>
            </a:r>
          </a:p>
          <a:p>
            <a:pPr marL="0" indent="0" algn="just">
              <a:buNone/>
            </a:pPr>
            <a:endParaRPr lang="pl-PL" dirty="0"/>
          </a:p>
          <a:p>
            <a:pPr marL="0" indent="0" algn="just">
              <a:buNone/>
            </a:pPr>
            <a:r>
              <a:rPr lang="pl-PL" dirty="0" smtClean="0"/>
              <a:t>Zachowanie </a:t>
            </a:r>
            <a:r>
              <a:rPr lang="pl-PL" dirty="0"/>
              <a:t>sprawcy spenalizowane w art. 202 § </a:t>
            </a:r>
            <a:r>
              <a:rPr lang="pl-PL" dirty="0" smtClean="0"/>
              <a:t>4c </a:t>
            </a:r>
            <a:r>
              <a:rPr lang="pl-PL" dirty="0"/>
              <a:t>k.k. polega </a:t>
            </a:r>
            <a:r>
              <a:rPr lang="pl-PL" dirty="0" smtClean="0"/>
              <a:t>na uczestniczeniu w prezentacji treści pornograficznych z udziałem małoletniego w celu zaspokojenia seksualnego.</a:t>
            </a:r>
          </a:p>
        </p:txBody>
      </p:sp>
    </p:spTree>
    <p:extLst>
      <p:ext uri="{BB962C8B-B14F-4D97-AF65-F5344CB8AC3E}">
        <p14:creationId xmlns:p14="http://schemas.microsoft.com/office/powerpoint/2010/main" val="126867513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ZMUSZANIE DO UPRAWIANIA PROSTYTUCJI</a:t>
            </a:r>
            <a:endParaRPr lang="pl-PL" dirty="0"/>
          </a:p>
        </p:txBody>
      </p:sp>
      <p:sp>
        <p:nvSpPr>
          <p:cNvPr id="3" name="Symbol zastępczy zawartości 2"/>
          <p:cNvSpPr>
            <a:spLocks noGrp="1"/>
          </p:cNvSpPr>
          <p:nvPr>
            <p:ph idx="1"/>
          </p:nvPr>
        </p:nvSpPr>
        <p:spPr/>
        <p:txBody>
          <a:bodyPr>
            <a:normAutofit fontScale="85000" lnSpcReduction="20000"/>
          </a:bodyPr>
          <a:lstStyle/>
          <a:p>
            <a:pPr marL="0" indent="0" algn="just">
              <a:buNone/>
            </a:pPr>
            <a:r>
              <a:rPr lang="pl-PL" dirty="0" smtClean="0"/>
              <a:t>Zachowanie sprawcy polega na doprowadzeniu innej osoby do uprawiania prostytucji za pomocą przemocy, groźby bezprawnej, podstępu lub wykorzystując stosunek zależności lub krytyczne położenie.</a:t>
            </a:r>
          </a:p>
          <a:p>
            <a:pPr marL="0" indent="0" algn="just">
              <a:buNone/>
            </a:pPr>
            <a:endParaRPr lang="pl-PL" dirty="0"/>
          </a:p>
          <a:p>
            <a:pPr marL="0" indent="0" algn="just">
              <a:buNone/>
            </a:pPr>
            <a:r>
              <a:rPr lang="pl-PL" dirty="0" smtClean="0"/>
              <a:t>Prostytutka to osoba, która zaspokaja potrzeby seksualne przypadkowych partnerów w zamian za pieniądze lub inne dobra materialne i bez zaangażowania uczuciowego, z ograniczonym prawem wyboru klienta, partnera seksualnego.</a:t>
            </a:r>
          </a:p>
          <a:p>
            <a:pPr marL="0" indent="0" algn="just">
              <a:buNone/>
            </a:pPr>
            <a:endParaRPr lang="pl-PL" dirty="0"/>
          </a:p>
          <a:p>
            <a:pPr marL="0" indent="0" algn="just">
              <a:buNone/>
            </a:pPr>
            <a:r>
              <a:rPr lang="pl-PL" dirty="0" smtClean="0"/>
              <a:t>Doprowadzenie innej osoby do uprawiania prostytucji oznacza, że osoba, która dotychczas nie zajmowała się prostytucją, rozpoczęła uprawianie tego procederu oraz że osoba, która trudniła się prostytucją, lecz chciała z niej zrezygnować została zmuszona do kontynuowania procederu przy użyciu metod wskazanych w przepisie.</a:t>
            </a:r>
          </a:p>
          <a:p>
            <a:pPr marL="0" indent="0" algn="just">
              <a:buNone/>
            </a:pPr>
            <a:endParaRPr lang="pl-PL" dirty="0"/>
          </a:p>
          <a:p>
            <a:pPr marL="0" indent="0" algn="just">
              <a:buNone/>
            </a:pPr>
            <a:r>
              <a:rPr lang="pl-PL" dirty="0" smtClean="0"/>
              <a:t>Sąd Najwyższy w wyroku z dnia 30 stycznia 2018 r. (sygn. akt IV KK 478/17) wskazał </a:t>
            </a:r>
            <a:r>
              <a:rPr lang="pl-PL" i="1" dirty="0" smtClean="0"/>
              <a:t>„Za przestępstwo z art. 203 k.k. odpowiada nie tylko ten, kto spowodował, że pokrzywdzony rozpoczął uprawianie prostytucji, lecz także ten, kto nie pozwolił mu tego zaprzestać”</a:t>
            </a:r>
            <a:r>
              <a:rPr lang="pl-PL" dirty="0" smtClean="0"/>
              <a:t>.</a:t>
            </a:r>
            <a:endParaRPr lang="pl-PL" dirty="0"/>
          </a:p>
        </p:txBody>
      </p:sp>
    </p:spTree>
    <p:extLst>
      <p:ext uri="{BB962C8B-B14F-4D97-AF65-F5344CB8AC3E}">
        <p14:creationId xmlns:p14="http://schemas.microsoft.com/office/powerpoint/2010/main" val="40072807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STRĘCZYCIELSTWO, SUTENERSTWO, KUPLERSTWO</a:t>
            </a:r>
            <a:endParaRPr lang="pl-PL" dirty="0"/>
          </a:p>
        </p:txBody>
      </p:sp>
      <p:sp>
        <p:nvSpPr>
          <p:cNvPr id="3" name="Symbol zastępczy zawartości 2"/>
          <p:cNvSpPr>
            <a:spLocks noGrp="1"/>
          </p:cNvSpPr>
          <p:nvPr>
            <p:ph idx="1"/>
          </p:nvPr>
        </p:nvSpPr>
        <p:spPr/>
        <p:txBody>
          <a:bodyPr>
            <a:normAutofit fontScale="85000" lnSpcReduction="10000"/>
          </a:bodyPr>
          <a:lstStyle/>
          <a:p>
            <a:pPr marL="0" indent="0" algn="just">
              <a:buNone/>
            </a:pPr>
            <a:r>
              <a:rPr lang="pl-PL" dirty="0" smtClean="0"/>
              <a:t>Stręczycielstwo jest to nakłanianie (naleganie, prośby, przekonywanie, obietnica korzyści) innej osoby do uprawiania prostytucji, w celu osiągnięcia korzyści majątkowej (art. 204 § 1 k.k.).</a:t>
            </a:r>
          </a:p>
          <a:p>
            <a:pPr marL="0" indent="0" algn="just">
              <a:buNone/>
            </a:pPr>
            <a:endParaRPr lang="pl-PL" dirty="0"/>
          </a:p>
          <a:p>
            <a:pPr marL="0" indent="0" algn="just">
              <a:buNone/>
            </a:pPr>
            <a:r>
              <a:rPr lang="pl-PL" dirty="0" smtClean="0"/>
              <a:t>Kuplerstwo jest to ułatwianie innej osobie uprawiania prostytucji, </a:t>
            </a:r>
            <a:r>
              <a:rPr lang="pl-PL" dirty="0"/>
              <a:t>w celu osiągnięcia korzyści </a:t>
            </a:r>
            <a:r>
              <a:rPr lang="pl-PL" dirty="0" smtClean="0"/>
              <a:t>majątkowej (art. 204 § 1 k.k.), np. pośredniczenie między prostytutką a klientami, wynajmowaniu pomieszczeń, w którym świadczy ona usługi.</a:t>
            </a:r>
            <a:endParaRPr lang="pl-PL" dirty="0"/>
          </a:p>
          <a:p>
            <a:pPr marL="0" indent="0" algn="just">
              <a:buNone/>
            </a:pPr>
            <a:endParaRPr lang="pl-PL" dirty="0"/>
          </a:p>
          <a:p>
            <a:pPr marL="0" indent="0" algn="just">
              <a:buNone/>
            </a:pPr>
            <a:r>
              <a:rPr lang="pl-PL" dirty="0" smtClean="0"/>
              <a:t>Sutenerstwo jest to czerpanie korzyści majątkowych z uprawiania prostytucji przez inną osobę (art. 204 § 2 k.k.).</a:t>
            </a:r>
          </a:p>
          <a:p>
            <a:pPr marL="0" indent="0" algn="just">
              <a:buNone/>
            </a:pPr>
            <a:endParaRPr lang="pl-PL" dirty="0"/>
          </a:p>
          <a:p>
            <a:pPr marL="0" indent="0" algn="just">
              <a:buNone/>
            </a:pPr>
            <a:r>
              <a:rPr lang="pl-PL" dirty="0" smtClean="0"/>
              <a:t>W wyroku z dnia 5 lutego 2009 r. (sygn. akt II K 251/08) Sąd Najwyższy stwierdził, że </a:t>
            </a:r>
            <a:r>
              <a:rPr lang="pl-PL" i="1" dirty="0" smtClean="0"/>
              <a:t>„Art. 204 § 2 k.k. kryminalizuje czerpanie korzyści majątkowych z cudzej prostytucji, a więc wielokrotne przyjmowanie korzyści majątkowych z uprawiania prostytucji przez inną osobę”</a:t>
            </a:r>
            <a:r>
              <a:rPr lang="pl-PL" dirty="0" smtClean="0"/>
              <a:t>.</a:t>
            </a:r>
          </a:p>
          <a:p>
            <a:pPr algn="just"/>
            <a:endParaRPr lang="pl-PL" dirty="0"/>
          </a:p>
        </p:txBody>
      </p:sp>
    </p:spTree>
    <p:extLst>
      <p:ext uri="{BB962C8B-B14F-4D97-AF65-F5344CB8AC3E}">
        <p14:creationId xmlns:p14="http://schemas.microsoft.com/office/powerpoint/2010/main" val="37551265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DEMORALIZACJA NIELETNICH</a:t>
            </a:r>
            <a:endParaRPr lang="pl-PL" dirty="0"/>
          </a:p>
        </p:txBody>
      </p:sp>
      <p:sp>
        <p:nvSpPr>
          <p:cNvPr id="3" name="Symbol zastępczy tekstu 2"/>
          <p:cNvSpPr>
            <a:spLocks noGrp="1"/>
          </p:cNvSpPr>
          <p:nvPr>
            <p:ph type="body" idx="1"/>
          </p:nvPr>
        </p:nvSpPr>
        <p:spPr/>
        <p:txBody>
          <a:bodyPr/>
          <a:lstStyle/>
          <a:p>
            <a:endParaRPr lang="pl-PL" dirty="0"/>
          </a:p>
        </p:txBody>
      </p:sp>
    </p:spTree>
    <p:extLst>
      <p:ext uri="{BB962C8B-B14F-4D97-AF65-F5344CB8AC3E}">
        <p14:creationId xmlns:p14="http://schemas.microsoft.com/office/powerpoint/2010/main" val="18453025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POJĘCIE DEMORALIZACJI</a:t>
            </a:r>
            <a:endParaRPr lang="pl-PL" dirty="0"/>
          </a:p>
        </p:txBody>
      </p:sp>
      <p:sp>
        <p:nvSpPr>
          <p:cNvPr id="3" name="Symbol zastępczy zawartości 2"/>
          <p:cNvSpPr>
            <a:spLocks noGrp="1"/>
          </p:cNvSpPr>
          <p:nvPr>
            <p:ph idx="1"/>
          </p:nvPr>
        </p:nvSpPr>
        <p:spPr/>
        <p:txBody>
          <a:bodyPr>
            <a:normAutofit fontScale="92500"/>
          </a:bodyPr>
          <a:lstStyle/>
          <a:p>
            <a:pPr marL="0" indent="0" algn="just">
              <a:buNone/>
            </a:pPr>
            <a:r>
              <a:rPr lang="pl-PL" dirty="0" smtClean="0"/>
              <a:t>Ustawa z dnia 26 października 1982 r. o postępowaniu w sprawach nieletnich ma na celu przeciwdziałanie demoralizacji i przestępczości nieletnich, stwarzanie warunków powrotu do normalnego życia nieletnim, którzy popadli w konflikt z prawem bądź zasadami współżycia społecznego, oraz dążenie do umacniania funkcji opiekuńczo-wychowawczej i poczucia odpowiedzialności rodzin za wychowanie nieletnich na świadomych swych obowiązków członków społeczeństwa.</a:t>
            </a:r>
          </a:p>
          <a:p>
            <a:pPr marL="0" indent="0" algn="just">
              <a:buNone/>
            </a:pPr>
            <a:endParaRPr lang="pl-PL" dirty="0"/>
          </a:p>
          <a:p>
            <a:pPr marL="0" indent="0" algn="just">
              <a:buNone/>
            </a:pPr>
            <a:r>
              <a:rPr lang="pl-PL" dirty="0" smtClean="0"/>
              <a:t>Przepisy ustawy w zakresie postępowania dotyczącego zapobiegania i zwalczania demoralizacji stosuje się do osób, które nie ukończyły 18 roku życia.</a:t>
            </a:r>
          </a:p>
          <a:p>
            <a:pPr marL="0" indent="0" algn="just">
              <a:buNone/>
            </a:pPr>
            <a:endParaRPr lang="pl-PL" dirty="0"/>
          </a:p>
          <a:p>
            <a:pPr marL="0" indent="0" algn="just">
              <a:buNone/>
            </a:pPr>
            <a:r>
              <a:rPr lang="pl-PL" dirty="0" smtClean="0"/>
              <a:t>Zgodnie ze Słownikiem języka polskiego demoralizacja to odrzucenie obowiązujących norm moralnych, prowadzące do łamania prawa, rozwiązłości obyczajów itp.</a:t>
            </a:r>
          </a:p>
        </p:txBody>
      </p:sp>
    </p:spTree>
    <p:extLst>
      <p:ext uri="{BB962C8B-B14F-4D97-AF65-F5344CB8AC3E}">
        <p14:creationId xmlns:p14="http://schemas.microsoft.com/office/powerpoint/2010/main" val="1698195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WOLNOŚCI CZŁOWIEKA I OBYWATELA</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smtClean="0"/>
              <a:t>Konstytucja Rzeczypospolitej Polskiej z dnia 2 kwietnia 1997 r. dokonuje podziału wolności na trzy kategorie:</a:t>
            </a:r>
          </a:p>
          <a:p>
            <a:pPr marL="457200" indent="-457200" algn="just">
              <a:buFont typeface="+mj-lt"/>
              <a:buAutoNum type="arabicPeriod"/>
            </a:pPr>
            <a:r>
              <a:rPr lang="pl-PL" dirty="0"/>
              <a:t>w</a:t>
            </a:r>
            <a:r>
              <a:rPr lang="pl-PL" dirty="0" smtClean="0"/>
              <a:t>olności osobiste – wolność osobista, wolność i ochrona tajemnicy komunikowania się, wolność poruszania się po terytorium RP i wyboru miejsca zamieszkania, wolność sumienia i religii, wolność wyrażania swoich poglądów, wolność pozyskiwania i rozpowszechniania informacji,</a:t>
            </a:r>
          </a:p>
          <a:p>
            <a:pPr marL="457200" indent="-457200" algn="just">
              <a:buFont typeface="+mj-lt"/>
              <a:buAutoNum type="arabicPeriod"/>
            </a:pPr>
            <a:r>
              <a:rPr lang="pl-PL" dirty="0"/>
              <a:t>w</a:t>
            </a:r>
            <a:r>
              <a:rPr lang="pl-PL" dirty="0" smtClean="0"/>
              <a:t>olności polityczne – wolność organizowania pokojowych zgromadzeń i uczestnictwa w nich, wolność zrzeszania się, wolność zrzeszania się w związkach zawodowych, organizacjach społeczno-zawodowych rolników oraz w organizacjach pracodawców,</a:t>
            </a:r>
          </a:p>
          <a:p>
            <a:pPr marL="457200" indent="-457200" algn="just">
              <a:buFont typeface="+mj-lt"/>
              <a:buAutoNum type="arabicPeriod"/>
            </a:pPr>
            <a:r>
              <a:rPr lang="pl-PL" dirty="0"/>
              <a:t>w</a:t>
            </a:r>
            <a:r>
              <a:rPr lang="pl-PL" dirty="0" smtClean="0"/>
              <a:t>olności ekonomiczne, socjalne i kulturalne – wolność wyboru i wykonywania zawodu i wyboru miejsca pracy, wolność rodziców do wyboru dla swoich dzieci szkół innych niż publiczne, wolność twórczości artystycznej, badań naukowych oraz ogłaszania ich wyników, wolność korzystania z dóbr kultury.</a:t>
            </a:r>
            <a:endParaRPr lang="pl-PL" dirty="0"/>
          </a:p>
        </p:txBody>
      </p:sp>
    </p:spTree>
    <p:extLst>
      <p:ext uri="{BB962C8B-B14F-4D97-AF65-F5344CB8AC3E}">
        <p14:creationId xmlns:p14="http://schemas.microsoft.com/office/powerpoint/2010/main" val="27292683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PRZEJAWY DEMORALIZACJI</a:t>
            </a:r>
            <a:endParaRPr lang="pl-PL" dirty="0"/>
          </a:p>
        </p:txBody>
      </p:sp>
      <p:sp>
        <p:nvSpPr>
          <p:cNvPr id="3" name="Symbol zastępczy zawartości 2"/>
          <p:cNvSpPr>
            <a:spLocks noGrp="1"/>
          </p:cNvSpPr>
          <p:nvPr>
            <p:ph idx="1"/>
          </p:nvPr>
        </p:nvSpPr>
        <p:spPr/>
        <p:txBody>
          <a:bodyPr>
            <a:normAutofit fontScale="92500"/>
          </a:bodyPr>
          <a:lstStyle/>
          <a:p>
            <a:pPr marL="0" indent="0" algn="just">
              <a:buNone/>
            </a:pPr>
            <a:r>
              <a:rPr lang="pl-PL" dirty="0"/>
              <a:t>Do przejawów demoralizacji zalicza się m. in</a:t>
            </a:r>
            <a:r>
              <a:rPr lang="pl-PL" dirty="0" smtClean="0"/>
              <a:t>.:</a:t>
            </a:r>
          </a:p>
          <a:p>
            <a:pPr algn="just">
              <a:buFont typeface="Arial" panose="020B0604020202020204" pitchFamily="34" charset="0"/>
              <a:buChar char="•"/>
            </a:pPr>
            <a:r>
              <a:rPr lang="pl-PL" dirty="0" smtClean="0"/>
              <a:t>popełnianie </a:t>
            </a:r>
            <a:r>
              <a:rPr lang="pl-PL" dirty="0"/>
              <a:t>czynów karalnych i innych czynów zabronionych przez </a:t>
            </a:r>
            <a:r>
              <a:rPr lang="pl-PL" dirty="0" smtClean="0"/>
              <a:t>ustawę,</a:t>
            </a:r>
          </a:p>
          <a:p>
            <a:pPr algn="just">
              <a:buFont typeface="Arial" panose="020B0604020202020204" pitchFamily="34" charset="0"/>
              <a:buChar char="•"/>
            </a:pPr>
            <a:r>
              <a:rPr lang="pl-PL" dirty="0" smtClean="0"/>
              <a:t>systematyczne </a:t>
            </a:r>
            <a:r>
              <a:rPr lang="pl-PL" dirty="0"/>
              <a:t>uchylanie się od obowiązku szkolnego lub kształcenia </a:t>
            </a:r>
            <a:r>
              <a:rPr lang="pl-PL" dirty="0" smtClean="0"/>
              <a:t>zawodowego,</a:t>
            </a:r>
          </a:p>
          <a:p>
            <a:pPr algn="just">
              <a:buFont typeface="Arial" panose="020B0604020202020204" pitchFamily="34" charset="0"/>
              <a:buChar char="•"/>
            </a:pPr>
            <a:r>
              <a:rPr lang="pl-PL" dirty="0" smtClean="0"/>
              <a:t>używanie </a:t>
            </a:r>
            <a:r>
              <a:rPr lang="pl-PL" dirty="0"/>
              <a:t>alkoholu lub innych środków w celu wprowadzenia się w stan </a:t>
            </a:r>
            <a:r>
              <a:rPr lang="pl-PL" dirty="0" smtClean="0"/>
              <a:t>odurzenia,</a:t>
            </a:r>
          </a:p>
          <a:p>
            <a:pPr algn="just">
              <a:buFont typeface="Arial" panose="020B0604020202020204" pitchFamily="34" charset="0"/>
              <a:buChar char="•"/>
            </a:pPr>
            <a:r>
              <a:rPr lang="pl-PL" dirty="0" smtClean="0"/>
              <a:t>uprawianie nierządu,</a:t>
            </a:r>
          </a:p>
          <a:p>
            <a:pPr algn="just">
              <a:buFont typeface="Arial" panose="020B0604020202020204" pitchFamily="34" charset="0"/>
              <a:buChar char="•"/>
            </a:pPr>
            <a:r>
              <a:rPr lang="pl-PL" dirty="0" smtClean="0"/>
              <a:t>włóczęgostwo </a:t>
            </a:r>
            <a:r>
              <a:rPr lang="pl-PL" dirty="0"/>
              <a:t>(ucieczki z domu, placówek opiekuńczo-wychowawczych</a:t>
            </a:r>
            <a:r>
              <a:rPr lang="pl-PL" dirty="0" smtClean="0"/>
              <a:t>),</a:t>
            </a:r>
          </a:p>
          <a:p>
            <a:pPr algn="just">
              <a:buFont typeface="Arial" panose="020B0604020202020204" pitchFamily="34" charset="0"/>
              <a:buChar char="•"/>
            </a:pPr>
            <a:r>
              <a:rPr lang="pl-PL" dirty="0" smtClean="0"/>
              <a:t>udział </a:t>
            </a:r>
            <a:r>
              <a:rPr lang="pl-PL" dirty="0"/>
              <a:t>w grupach przestępczych</a:t>
            </a:r>
            <a:r>
              <a:rPr lang="pl-PL" dirty="0" smtClean="0"/>
              <a:t>, subkulturach,</a:t>
            </a:r>
          </a:p>
          <a:p>
            <a:pPr algn="just">
              <a:buFont typeface="Arial" panose="020B0604020202020204" pitchFamily="34" charset="0"/>
              <a:buChar char="•"/>
            </a:pPr>
            <a:r>
              <a:rPr lang="pl-PL" dirty="0" smtClean="0"/>
              <a:t>hazard,</a:t>
            </a:r>
          </a:p>
          <a:p>
            <a:pPr algn="just">
              <a:buFont typeface="Arial" panose="020B0604020202020204" pitchFamily="34" charset="0"/>
              <a:buChar char="•"/>
            </a:pPr>
            <a:r>
              <a:rPr lang="pl-PL" dirty="0" smtClean="0"/>
              <a:t>próby samobójcze,</a:t>
            </a:r>
            <a:endParaRPr lang="pl-PL" dirty="0"/>
          </a:p>
          <a:p>
            <a:pPr algn="just">
              <a:buFont typeface="Arial" panose="020B0604020202020204" pitchFamily="34" charset="0"/>
              <a:buChar char="•"/>
            </a:pPr>
            <a:r>
              <a:rPr lang="pl-PL" dirty="0" smtClean="0"/>
              <a:t>brutalizacja </a:t>
            </a:r>
            <a:r>
              <a:rPr lang="pl-PL" dirty="0" err="1"/>
              <a:t>zachowań</a:t>
            </a:r>
            <a:r>
              <a:rPr lang="pl-PL" dirty="0"/>
              <a:t> wobec rówieśników i osób dorosłych.</a:t>
            </a:r>
          </a:p>
          <a:p>
            <a:endParaRPr lang="pl-PL" dirty="0"/>
          </a:p>
        </p:txBody>
      </p:sp>
    </p:spTree>
    <p:extLst>
      <p:ext uri="{BB962C8B-B14F-4D97-AF65-F5344CB8AC3E}">
        <p14:creationId xmlns:p14="http://schemas.microsoft.com/office/powerpoint/2010/main" val="283290299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PRZYCZYNY DEMORALIZACJI</a:t>
            </a:r>
            <a:endParaRPr lang="pl-PL" dirty="0"/>
          </a:p>
        </p:txBody>
      </p:sp>
      <p:sp>
        <p:nvSpPr>
          <p:cNvPr id="3" name="Symbol zastępczy zawartości 2"/>
          <p:cNvSpPr>
            <a:spLocks noGrp="1"/>
          </p:cNvSpPr>
          <p:nvPr>
            <p:ph idx="1"/>
          </p:nvPr>
        </p:nvSpPr>
        <p:spPr/>
        <p:txBody>
          <a:bodyPr/>
          <a:lstStyle/>
          <a:p>
            <a:pPr marL="0" indent="0" algn="just">
              <a:buNone/>
            </a:pPr>
            <a:r>
              <a:rPr lang="pl-PL" dirty="0" smtClean="0"/>
              <a:t>Do przyczyn demoralizacji można zaliczyć:</a:t>
            </a:r>
          </a:p>
          <a:p>
            <a:pPr algn="just">
              <a:buFont typeface="Arial" panose="020B0604020202020204" pitchFamily="34" charset="0"/>
              <a:buChar char="•"/>
            </a:pPr>
            <a:r>
              <a:rPr lang="pl-PL" dirty="0" smtClean="0"/>
              <a:t>niewłaściwą sytuację rodzinną (wychowawczą lub bytową),</a:t>
            </a:r>
          </a:p>
          <a:p>
            <a:pPr algn="just">
              <a:buFont typeface="Arial" panose="020B0604020202020204" pitchFamily="34" charset="0"/>
              <a:buChar char="•"/>
            </a:pPr>
            <a:r>
              <a:rPr lang="pl-PL" dirty="0" smtClean="0"/>
              <a:t>negatywne wzorce w otaczającej rzeczywistości, grach komputerowych oraz w środkach masowego przekazu,</a:t>
            </a:r>
          </a:p>
          <a:p>
            <a:pPr algn="just">
              <a:buFont typeface="Arial" panose="020B0604020202020204" pitchFamily="34" charset="0"/>
              <a:buChar char="•"/>
            </a:pPr>
            <a:r>
              <a:rPr lang="pl-PL" dirty="0" smtClean="0"/>
              <a:t>trudności w szkole.</a:t>
            </a:r>
            <a:endParaRPr lang="pl-PL" dirty="0"/>
          </a:p>
        </p:txBody>
      </p:sp>
    </p:spTree>
    <p:extLst>
      <p:ext uri="{BB962C8B-B14F-4D97-AF65-F5344CB8AC3E}">
        <p14:creationId xmlns:p14="http://schemas.microsoft.com/office/powerpoint/2010/main" val="19983854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KATALOG ŚRODKÓW WYCHOWAWCZYCH</a:t>
            </a:r>
            <a:endParaRPr lang="pl-PL" dirty="0"/>
          </a:p>
        </p:txBody>
      </p:sp>
      <p:sp>
        <p:nvSpPr>
          <p:cNvPr id="3" name="Symbol zastępczy zawartości 2"/>
          <p:cNvSpPr>
            <a:spLocks noGrp="1"/>
          </p:cNvSpPr>
          <p:nvPr>
            <p:ph idx="1"/>
          </p:nvPr>
        </p:nvSpPr>
        <p:spPr>
          <a:xfrm>
            <a:off x="282644" y="1775012"/>
            <a:ext cx="9386047" cy="4504764"/>
          </a:xfrm>
        </p:spPr>
        <p:txBody>
          <a:bodyPr>
            <a:normAutofit fontScale="62500" lnSpcReduction="20000"/>
          </a:bodyPr>
          <a:lstStyle/>
          <a:p>
            <a:pPr marL="0" indent="0" algn="just">
              <a:buNone/>
            </a:pPr>
            <a:r>
              <a:rPr lang="pl-PL" dirty="0" smtClean="0"/>
              <a:t>Zgodnie z art. 6 ustawy z dnia 26 października 1982 r. o postępowaniu w sprawach nieletnich do środków wychowawczych stosowanych wobec nieletnich w celu zapobiegania i zwalczania demoralizacji nieletnich zalicza się:</a:t>
            </a:r>
          </a:p>
          <a:p>
            <a:pPr algn="just">
              <a:buFont typeface="+mj-lt"/>
              <a:buAutoNum type="arabicParenR"/>
            </a:pPr>
            <a:r>
              <a:rPr lang="pl-PL" dirty="0" smtClean="0"/>
              <a:t> udzielenie upomnienia,</a:t>
            </a:r>
          </a:p>
          <a:p>
            <a:pPr algn="just">
              <a:buFont typeface="+mj-lt"/>
              <a:buAutoNum type="arabicParenR"/>
            </a:pPr>
            <a:r>
              <a:rPr lang="pl-PL" dirty="0" smtClean="0"/>
              <a:t>zobowiązanie do określonego postępowania, a zwłaszcza do naprawienia szkody, do wykonania określonych prac lub świadczeń na rzecz pokrzywdzonego lub społeczności lokalnej, do przeproszenia pokrzywdzonego, do podjęcia nauki lub pracy, do uczestniczenia w odpowiednich zajęciach o charakterze wychowawczym, terapeutycznym lub szkoleniowym, do powstrzymania się od przebywania w określonych środowiskach lub miejscach albo do zaniechania używania alkoholu lub innego środka w celu wprowadzenia się w stan odurzenia,</a:t>
            </a:r>
          </a:p>
          <a:p>
            <a:pPr algn="just">
              <a:buFont typeface="+mj-lt"/>
              <a:buAutoNum type="arabicParenR"/>
            </a:pPr>
            <a:r>
              <a:rPr lang="pl-PL" dirty="0" smtClean="0"/>
              <a:t>ustanowienie nadzoru odpowiedzialnego rodziców lub opiekuna,</a:t>
            </a:r>
          </a:p>
          <a:p>
            <a:pPr algn="just">
              <a:buFont typeface="+mj-lt"/>
              <a:buAutoNum type="arabicParenR"/>
            </a:pPr>
            <a:r>
              <a:rPr lang="pl-PL" dirty="0" smtClean="0"/>
              <a:t>ustanowienie nadzoru organizacji młodzieżowej lub innej organizacji społecznej, zakładu pracy albo osoby godnej zaufania – udzielających poręczenia za nieletniego,</a:t>
            </a:r>
          </a:p>
          <a:p>
            <a:pPr algn="just">
              <a:buFont typeface="+mj-lt"/>
              <a:buAutoNum type="arabicParenR"/>
            </a:pPr>
            <a:r>
              <a:rPr lang="pl-PL" dirty="0" smtClean="0"/>
              <a:t>zastosowanie nadzoru kuratora,</a:t>
            </a:r>
          </a:p>
          <a:p>
            <a:pPr algn="just">
              <a:buFont typeface="+mj-lt"/>
              <a:buAutoNum type="arabicParenR"/>
            </a:pPr>
            <a:r>
              <a:rPr lang="pl-PL" dirty="0" smtClean="0"/>
              <a:t>skierowanie do ośrodka kuratorskiego, a także do organizacji społecznej lub instytucji zajmujących się pracą z nieletnimi o charakterze wychowawczym, terapeutycznym lub szkoleniowym, </a:t>
            </a:r>
          </a:p>
          <a:p>
            <a:pPr algn="just">
              <a:buFont typeface="+mj-lt"/>
              <a:buAutoNum type="arabicParenR"/>
            </a:pPr>
            <a:r>
              <a:rPr lang="pl-PL" dirty="0" smtClean="0"/>
              <a:t>orzeczenie zakazu prowadzenia pojazdów,</a:t>
            </a:r>
          </a:p>
          <a:p>
            <a:pPr algn="just">
              <a:buFont typeface="+mj-lt"/>
              <a:buAutoNum type="arabicParenR"/>
            </a:pPr>
            <a:r>
              <a:rPr lang="pl-PL" dirty="0" smtClean="0"/>
              <a:t>orzeczenie przepadku rzeczy uzyskanych w związku z popełnieniem czynu karalnego,</a:t>
            </a:r>
          </a:p>
          <a:p>
            <a:pPr algn="just">
              <a:buFont typeface="+mj-lt"/>
              <a:buAutoNum type="arabicParenR"/>
            </a:pPr>
            <a:r>
              <a:rPr lang="pl-PL" dirty="0" smtClean="0"/>
              <a:t>orzeczenie umieszczenia w młodzieżowym ośrodku wychowawczym albo w rodzinie zastępczej zawodowej,</a:t>
            </a:r>
          </a:p>
          <a:p>
            <a:pPr algn="just">
              <a:buFont typeface="+mj-lt"/>
              <a:buAutoNum type="arabicParenR"/>
            </a:pPr>
            <a:r>
              <a:rPr lang="pl-PL" dirty="0" smtClean="0"/>
              <a:t>orzeczenie umieszczenia w ośrodku poprawczym,</a:t>
            </a:r>
          </a:p>
          <a:p>
            <a:pPr algn="just">
              <a:buFont typeface="+mj-lt"/>
              <a:buAutoNum type="arabicParenR"/>
            </a:pPr>
            <a:r>
              <a:rPr lang="pl-PL" dirty="0" smtClean="0"/>
              <a:t>zastosowanie innych środków zastrzeżonych w niniejszej ustawie do właściwości sądu rodzinnego, jak również zastosowanie środków przewidzianych w Kodeksie rodzinnym i opiekuńczym, z wyłączeniem umieszczenia w rodzinie zastępczej spokrewnionej, rodzinie zastępczej niezawodowej, rodzinnym domu dziecka, placówce wsparcia dziennego, placówce opiekuńczo-wychowawczej i regionalnej placówce opiekuńczo-terapeutycznej.</a:t>
            </a:r>
          </a:p>
        </p:txBody>
      </p:sp>
    </p:spTree>
    <p:extLst>
      <p:ext uri="{BB962C8B-B14F-4D97-AF65-F5344CB8AC3E}">
        <p14:creationId xmlns:p14="http://schemas.microsoft.com/office/powerpoint/2010/main" val="38273482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ctrTitle"/>
          </p:nvPr>
        </p:nvSpPr>
        <p:spPr>
          <a:xfrm>
            <a:off x="1507067" y="1940510"/>
            <a:ext cx="7766936" cy="1646302"/>
          </a:xfrm>
        </p:spPr>
        <p:txBody>
          <a:bodyPr/>
          <a:lstStyle/>
          <a:p>
            <a:pPr algn="ctr"/>
            <a:r>
              <a:rPr lang="pl-PL" dirty="0" smtClean="0"/>
              <a:t>Dziękuję za uwagę!</a:t>
            </a:r>
            <a:endParaRPr lang="pl-PL" dirty="0"/>
          </a:p>
        </p:txBody>
      </p:sp>
      <p:sp>
        <p:nvSpPr>
          <p:cNvPr id="3" name="Symbol zastępczy zawartości 2"/>
          <p:cNvSpPr>
            <a:spLocks noGrp="1"/>
          </p:cNvSpPr>
          <p:nvPr>
            <p:ph type="subTitle" idx="1"/>
          </p:nvPr>
        </p:nvSpPr>
        <p:spPr>
          <a:xfrm>
            <a:off x="1507067" y="4460266"/>
            <a:ext cx="7766936" cy="1096899"/>
          </a:xfrm>
        </p:spPr>
        <p:txBody>
          <a:bodyPr>
            <a:normAutofit fontScale="62500" lnSpcReduction="20000"/>
          </a:bodyPr>
          <a:lstStyle/>
          <a:p>
            <a:pPr algn="ctr"/>
            <a:r>
              <a:rPr lang="pl-PL" dirty="0" smtClean="0"/>
              <a:t>Kancelaria </a:t>
            </a:r>
            <a:r>
              <a:rPr lang="pl-PL" dirty="0"/>
              <a:t>Radcy Prawnego</a:t>
            </a:r>
          </a:p>
          <a:p>
            <a:pPr algn="ctr"/>
            <a:r>
              <a:rPr lang="pl-PL" dirty="0"/>
              <a:t>dr Małgorzaty Maliszewskiej</a:t>
            </a:r>
          </a:p>
          <a:p>
            <a:pPr algn="ctr"/>
            <a:r>
              <a:rPr lang="pl-PL" dirty="0"/>
              <a:t>ul. Szczęśliwicka27a lok. 3, 02-323 Warszawa</a:t>
            </a:r>
          </a:p>
          <a:p>
            <a:pPr algn="ctr"/>
            <a:r>
              <a:rPr lang="pl-PL" dirty="0"/>
              <a:t>tel.(22) 822 30 30, prawnik@drmaliszewskakancelaria.com</a:t>
            </a:r>
          </a:p>
          <a:p>
            <a:endParaRPr lang="pl-PL" dirty="0"/>
          </a:p>
        </p:txBody>
      </p:sp>
    </p:spTree>
    <p:extLst>
      <p:ext uri="{BB962C8B-B14F-4D97-AF65-F5344CB8AC3E}">
        <p14:creationId xmlns:p14="http://schemas.microsoft.com/office/powerpoint/2010/main" val="10163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WOLNOŚĆ SEKSUALNA </a:t>
            </a:r>
            <a:endParaRPr lang="pl-PL" dirty="0"/>
          </a:p>
        </p:txBody>
      </p:sp>
      <p:sp>
        <p:nvSpPr>
          <p:cNvPr id="3" name="Symbol zastępczy zawartości 2"/>
          <p:cNvSpPr>
            <a:spLocks noGrp="1"/>
          </p:cNvSpPr>
          <p:nvPr>
            <p:ph idx="1"/>
          </p:nvPr>
        </p:nvSpPr>
        <p:spPr/>
        <p:txBody>
          <a:bodyPr>
            <a:normAutofit lnSpcReduction="10000"/>
          </a:bodyPr>
          <a:lstStyle/>
          <a:p>
            <a:pPr marL="0" indent="0" algn="just">
              <a:buNone/>
            </a:pPr>
            <a:r>
              <a:rPr lang="pl-PL" dirty="0" smtClean="0"/>
              <a:t>Wolność seksualna (in. wolność w sferze stosunków seksualnych, wolność samostanowienia seksualnego, wolność w zakresie dyspozycji własnym życiem płciowym, wolność przed niepożądanymi przez daną osobę atakami seksualnymi) stanowi przedmiot ochrony tzw. przestępstw seksualnych, określonych w Kodeksie karnym z dnia 6 czerwca 1997 r.</a:t>
            </a:r>
          </a:p>
          <a:p>
            <a:pPr algn="just"/>
            <a:endParaRPr lang="pl-PL" dirty="0"/>
          </a:p>
          <a:p>
            <a:pPr marL="0" indent="0" algn="just">
              <a:buNone/>
            </a:pPr>
            <a:r>
              <a:rPr lang="pl-PL" dirty="0" smtClean="0"/>
              <a:t>W Konstytucji RP brak jest bezpośredniego odwołania do dobra prawnego w postaci wolności seksualnej. Uważa się, iż wolność seksualna stanowi rodzaj wolności osobistej i mieści się w prawie do prywatności, ujętych w Konstytucji. </a:t>
            </a:r>
          </a:p>
          <a:p>
            <a:pPr algn="just"/>
            <a:endParaRPr lang="pl-PL" dirty="0"/>
          </a:p>
          <a:p>
            <a:pPr marL="0" indent="0" algn="just">
              <a:buNone/>
            </a:pPr>
            <a:r>
              <a:rPr lang="pl-PL" dirty="0" smtClean="0"/>
              <a:t>Wolność seksualna stanowi dobro osobiste każdego człowieka, jest dobrem prawnym ściśle związanym z osobą człowieka. </a:t>
            </a:r>
          </a:p>
          <a:p>
            <a:endParaRPr lang="pl-PL" dirty="0"/>
          </a:p>
          <a:p>
            <a:endParaRPr lang="pl-PL" dirty="0"/>
          </a:p>
        </p:txBody>
      </p:sp>
    </p:spTree>
    <p:extLst>
      <p:ext uri="{BB962C8B-B14F-4D97-AF65-F5344CB8AC3E}">
        <p14:creationId xmlns:p14="http://schemas.microsoft.com/office/powerpoint/2010/main" val="294583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OBYCZAJNOŚĆ</a:t>
            </a:r>
            <a:endParaRPr lang="pl-PL" dirty="0"/>
          </a:p>
        </p:txBody>
      </p:sp>
      <p:sp>
        <p:nvSpPr>
          <p:cNvPr id="3" name="Symbol zastępczy zawartości 2"/>
          <p:cNvSpPr>
            <a:spLocks noGrp="1"/>
          </p:cNvSpPr>
          <p:nvPr>
            <p:ph idx="1"/>
          </p:nvPr>
        </p:nvSpPr>
        <p:spPr/>
        <p:txBody>
          <a:bodyPr/>
          <a:lstStyle/>
          <a:p>
            <a:pPr marL="0" indent="0" algn="just">
              <a:buNone/>
            </a:pPr>
            <a:r>
              <a:rPr lang="pl-PL" dirty="0" smtClean="0"/>
              <a:t>Obyczajność (in. moralność) stanowi system norm społecznych (głównie moralnych) regulujących zachowanie się ludzi w sferze seksualnej.</a:t>
            </a:r>
          </a:p>
          <a:p>
            <a:pPr algn="just"/>
            <a:endParaRPr lang="pl-PL" dirty="0"/>
          </a:p>
          <a:p>
            <a:pPr marL="0" indent="0" algn="just">
              <a:buNone/>
            </a:pPr>
            <a:r>
              <a:rPr lang="pl-PL" dirty="0" smtClean="0"/>
              <a:t>Według Lecha Gardockiego obyczajność jest samodzielnym i równorzędnym wobec wolności seksualnej przedmiotem ochrony.</a:t>
            </a:r>
            <a:endParaRPr lang="pl-PL" dirty="0"/>
          </a:p>
        </p:txBody>
      </p:sp>
    </p:spTree>
    <p:extLst>
      <p:ext uri="{BB962C8B-B14F-4D97-AF65-F5344CB8AC3E}">
        <p14:creationId xmlns:p14="http://schemas.microsoft.com/office/powerpoint/2010/main" val="1329465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KATALOG PRZESTĘPSTW PRZECIWKO WOLNOŚCI SEKSUALNEJ I OBYCZAJNOŚCI</a:t>
            </a:r>
            <a:endParaRPr lang="pl-PL" dirty="0"/>
          </a:p>
        </p:txBody>
      </p:sp>
      <p:sp>
        <p:nvSpPr>
          <p:cNvPr id="3" name="Symbol zastępczy zawartości 2"/>
          <p:cNvSpPr>
            <a:spLocks noGrp="1"/>
          </p:cNvSpPr>
          <p:nvPr>
            <p:ph idx="1"/>
          </p:nvPr>
        </p:nvSpPr>
        <p:spPr/>
        <p:txBody>
          <a:bodyPr>
            <a:normAutofit fontScale="85000" lnSpcReduction="10000"/>
          </a:bodyPr>
          <a:lstStyle/>
          <a:p>
            <a:pPr marL="0" indent="0" algn="just">
              <a:buNone/>
            </a:pPr>
            <a:r>
              <a:rPr lang="pl-PL" dirty="0" smtClean="0"/>
              <a:t>W świetle Kodeksu karnego do przestępstw przeciwko wolności seksualnej i zalicza się:</a:t>
            </a:r>
          </a:p>
          <a:p>
            <a:pPr marL="457200" indent="-457200" algn="just">
              <a:buFont typeface="+mj-lt"/>
              <a:buAutoNum type="arabicPeriod"/>
            </a:pPr>
            <a:r>
              <a:rPr lang="pl-PL" dirty="0"/>
              <a:t>z</a:t>
            </a:r>
            <a:r>
              <a:rPr lang="pl-PL" dirty="0" smtClean="0"/>
              <a:t>gwałcenie i wymuszenie czynności seksualnej (art. 197),</a:t>
            </a:r>
          </a:p>
          <a:p>
            <a:pPr marL="457200" indent="-457200" algn="just">
              <a:buFont typeface="+mj-lt"/>
              <a:buAutoNum type="arabicPeriod"/>
            </a:pPr>
            <a:r>
              <a:rPr lang="pl-PL" dirty="0" smtClean="0"/>
              <a:t>seksualne wykorzystanie niepoczytalności lub bezradności (art. 198),</a:t>
            </a:r>
          </a:p>
          <a:p>
            <a:pPr marL="457200" indent="-457200" algn="just">
              <a:buFont typeface="+mj-lt"/>
              <a:buAutoNum type="arabicPeriod"/>
            </a:pPr>
            <a:r>
              <a:rPr lang="pl-PL" dirty="0" smtClean="0"/>
              <a:t>seksualne wykorzystanie stosunku zależności lub krytycznego położenia (art. 199),</a:t>
            </a:r>
          </a:p>
          <a:p>
            <a:pPr marL="457200" indent="-457200" algn="just">
              <a:buFont typeface="+mj-lt"/>
              <a:buAutoNum type="arabicPeriod"/>
            </a:pPr>
            <a:r>
              <a:rPr lang="pl-PL" dirty="0" smtClean="0"/>
              <a:t>seksualne wykorzystanie małoletniego (art. 200),</a:t>
            </a:r>
          </a:p>
          <a:p>
            <a:pPr marL="457200" indent="-457200" algn="just">
              <a:buFont typeface="+mj-lt"/>
              <a:buAutoNum type="arabicPeriod"/>
            </a:pPr>
            <a:r>
              <a:rPr lang="pl-PL" dirty="0" smtClean="0"/>
              <a:t>elektroniczna korupcja seksualna małoletniego (art. 200a),</a:t>
            </a:r>
          </a:p>
          <a:p>
            <a:pPr marL="457200" indent="-457200" algn="just">
              <a:buFont typeface="+mj-lt"/>
              <a:buAutoNum type="arabicPeriod"/>
            </a:pPr>
            <a:r>
              <a:rPr lang="pl-PL" dirty="0" smtClean="0"/>
              <a:t>propagowanie pedofilii (art. 200b),</a:t>
            </a:r>
          </a:p>
          <a:p>
            <a:pPr marL="457200" indent="-457200" algn="just">
              <a:buFont typeface="+mj-lt"/>
              <a:buAutoNum type="arabicPeriod"/>
            </a:pPr>
            <a:r>
              <a:rPr lang="pl-PL" dirty="0" smtClean="0"/>
              <a:t>kazirodztwo (art. 201),</a:t>
            </a:r>
          </a:p>
          <a:p>
            <a:pPr marL="457200" indent="-457200" algn="just">
              <a:buFont typeface="+mj-lt"/>
              <a:buAutoNum type="arabicPeriod"/>
            </a:pPr>
            <a:r>
              <a:rPr lang="pl-PL" dirty="0" smtClean="0"/>
              <a:t>publiczne prezentowanie treści pornograficznych (art. 202),</a:t>
            </a:r>
          </a:p>
          <a:p>
            <a:pPr marL="457200" indent="-457200" algn="just">
              <a:buFont typeface="+mj-lt"/>
              <a:buAutoNum type="arabicPeriod"/>
            </a:pPr>
            <a:r>
              <a:rPr lang="pl-PL" dirty="0" smtClean="0"/>
              <a:t>zmuszanie do uprawiania prostytucji (art. 203),</a:t>
            </a:r>
          </a:p>
          <a:p>
            <a:pPr marL="457200" indent="-457200" algn="just">
              <a:buFont typeface="+mj-lt"/>
              <a:buAutoNum type="arabicPeriod"/>
            </a:pPr>
            <a:r>
              <a:rPr lang="pl-PL" dirty="0" smtClean="0"/>
              <a:t>stręczycielstwo, sutenerstwo, kuplerstwo (art. 204).</a:t>
            </a:r>
            <a:endParaRPr lang="pl-PL" dirty="0"/>
          </a:p>
        </p:txBody>
      </p:sp>
    </p:spTree>
    <p:extLst>
      <p:ext uri="{BB962C8B-B14F-4D97-AF65-F5344CB8AC3E}">
        <p14:creationId xmlns:p14="http://schemas.microsoft.com/office/powerpoint/2010/main" val="1186199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ZGWAŁCENIE I WYMUSZENIE CZYNNOŚCI SEKSUALNEJ</a:t>
            </a:r>
            <a:endParaRPr lang="pl-PL" dirty="0"/>
          </a:p>
        </p:txBody>
      </p:sp>
      <p:sp>
        <p:nvSpPr>
          <p:cNvPr id="3" name="Symbol zastępczy zawartości 2"/>
          <p:cNvSpPr>
            <a:spLocks noGrp="1"/>
          </p:cNvSpPr>
          <p:nvPr>
            <p:ph idx="1"/>
          </p:nvPr>
        </p:nvSpPr>
        <p:spPr/>
        <p:txBody>
          <a:bodyPr>
            <a:normAutofit fontScale="47500" lnSpcReduction="20000"/>
          </a:bodyPr>
          <a:lstStyle/>
          <a:p>
            <a:pPr marL="0" indent="0" algn="just">
              <a:buNone/>
            </a:pPr>
            <a:r>
              <a:rPr lang="pl-PL" dirty="0" smtClean="0"/>
              <a:t>Zgwałcenie – zachowanie sprawcy polega na doprowadzeniu innej osoby do obcowania płciowego przy użyciu przemocy, groźby bezprawnej lub podstępu.  Sprawca atakuje swobodę procesu decyzyjnego ofiary w sferze przyzwolenia seksualnego.</a:t>
            </a:r>
          </a:p>
          <a:p>
            <a:pPr algn="just"/>
            <a:endParaRPr lang="pl-PL" dirty="0"/>
          </a:p>
          <a:p>
            <a:pPr marL="0" indent="0" algn="just">
              <a:buNone/>
            </a:pPr>
            <a:r>
              <a:rPr lang="pl-PL" dirty="0" smtClean="0"/>
              <a:t>Przestępstwo zgwałcenia może mieć miejsce jedynie wtedy, gdy nie wystąpiło skuteczne zezwolenie osoby uprawnionej na określone zachowanie sprawcy. </a:t>
            </a:r>
          </a:p>
          <a:p>
            <a:pPr algn="just"/>
            <a:endParaRPr lang="pl-PL" dirty="0"/>
          </a:p>
          <a:p>
            <a:pPr marL="0" indent="0" algn="just">
              <a:buNone/>
            </a:pPr>
            <a:r>
              <a:rPr lang="pl-PL" dirty="0" smtClean="0"/>
              <a:t>W świetle wyroku Sądu Apelacyjnego w Katowicach z dnia 2 czerwca 2011 r. (sygn. akt II </a:t>
            </a:r>
            <a:r>
              <a:rPr lang="pl-PL" dirty="0" err="1" smtClean="0"/>
              <a:t>AKa</a:t>
            </a:r>
            <a:r>
              <a:rPr lang="pl-PL" dirty="0" smtClean="0"/>
              <a:t> 154/11) </a:t>
            </a:r>
            <a:r>
              <a:rPr lang="pl-PL" i="1" dirty="0" smtClean="0"/>
              <a:t>„znamię obcowanie płciowe obejmuje swym zakresem znaczeniowym akty spółkowania oraz jego surogaty, które traktować można jako ekwiwalentne spółkowaniu. Zgwałcenie z art. 197 § 1 k.k. ma zatem miejsce, gdy czynność sprawcza polega na bezpośrednim kontakcie płciowym ciała sprawcy z organami płciowymi ofiary lub też z tymi częściami ciała, które sprawca traktuje równoważnie i na których, lub za pomocą których wyładowuje swój popęd seksualny (stosunki analne, oralne”</a:t>
            </a:r>
            <a:r>
              <a:rPr lang="pl-PL" dirty="0" smtClean="0"/>
              <a:t>.</a:t>
            </a:r>
          </a:p>
          <a:p>
            <a:pPr algn="just"/>
            <a:endParaRPr lang="pl-PL" dirty="0"/>
          </a:p>
          <a:p>
            <a:pPr marL="0" indent="0" algn="just">
              <a:buNone/>
            </a:pPr>
            <a:r>
              <a:rPr lang="pl-PL" dirty="0" smtClean="0"/>
              <a:t>Przemoc – bezpośrednie użycie siły fizycznej w celu uniemożliwienia oporu ofiary (np. związanie, przykucie do łóżka) lub przełamania jej oporu (np. bicie, przypalenie).</a:t>
            </a:r>
          </a:p>
          <a:p>
            <a:pPr marL="0" indent="0" algn="just">
              <a:buNone/>
            </a:pPr>
            <a:endParaRPr lang="pl-PL" dirty="0" smtClean="0"/>
          </a:p>
          <a:p>
            <a:pPr marL="0" indent="0" algn="just">
              <a:buNone/>
            </a:pPr>
            <a:r>
              <a:rPr lang="pl-PL" dirty="0" smtClean="0"/>
              <a:t>Groźba bezprawna – </a:t>
            </a:r>
            <a:r>
              <a:rPr lang="pl-PL" dirty="0" smtClean="0"/>
              <a:t>groźba popełnienia przestępstwa na szkodę innej osoby lub szkodę osoby jej najbliższej, jak i groźba spowodowania postępowania karnego lub innego postępowania, w którym może zostać nałożona administracyjna kara pieniężna, jak również rozgłoszenie wiadomości uwłaczającej czci zagrożonego lub jego osoby najbliższej. Nie stanowi groźby zapowiedź spowodowania postępowania karnego lub innego postępowania, w którym może zostać nałożona administracyjna kara pieniężna, jeżeli ma ona jedynie na celu ochronę prawa naruszonego przestępstwem lub zachowaniem zagrożonym administracyjną karą pieniężną.</a:t>
            </a:r>
            <a:endParaRPr lang="pl-PL" dirty="0" smtClean="0"/>
          </a:p>
          <a:p>
            <a:pPr marL="0" indent="0" algn="just">
              <a:buNone/>
            </a:pPr>
            <a:endParaRPr lang="pl-PL" dirty="0" smtClean="0"/>
          </a:p>
          <a:p>
            <a:pPr marL="0" indent="0" algn="just">
              <a:buNone/>
            </a:pPr>
            <a:r>
              <a:rPr lang="pl-PL" dirty="0" smtClean="0"/>
              <a:t>Podstęp – wprowadzenie w błąd lub wykorzystanie błędu ofiary w zakresie przesłanek motywacyjnych, które wpływają na powzięcie przez ofiarę co do przyzwolenia seksualnego (ujęcie węższe) i wyzyskanie lub spowodowanie błędu ofiary i doprowadzenie jej przez to do stanu, w którym nie mogła ona podjąć lub zrealizować decyzji woli ze względu na wyłączenie aparatu decyzyjnego lub ruchowego (ujęcie szersze).</a:t>
            </a:r>
          </a:p>
          <a:p>
            <a:pPr algn="just"/>
            <a:endParaRPr lang="pl-PL" dirty="0"/>
          </a:p>
        </p:txBody>
      </p:sp>
    </p:spTree>
    <p:extLst>
      <p:ext uri="{BB962C8B-B14F-4D97-AF65-F5344CB8AC3E}">
        <p14:creationId xmlns:p14="http://schemas.microsoft.com/office/powerpoint/2010/main" val="19389876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t>ZGWAŁCENIE I WYMUSZENIE CZYNNOŚCI SEKSUALNEJ</a:t>
            </a:r>
          </a:p>
        </p:txBody>
      </p:sp>
      <p:sp>
        <p:nvSpPr>
          <p:cNvPr id="3" name="Symbol zastępczy zawartości 2"/>
          <p:cNvSpPr>
            <a:spLocks noGrp="1"/>
          </p:cNvSpPr>
          <p:nvPr>
            <p:ph idx="1"/>
          </p:nvPr>
        </p:nvSpPr>
        <p:spPr/>
        <p:txBody>
          <a:bodyPr/>
          <a:lstStyle/>
          <a:p>
            <a:pPr marL="0" indent="0" algn="just">
              <a:buNone/>
            </a:pPr>
            <a:r>
              <a:rPr lang="pl-PL" dirty="0" smtClean="0"/>
              <a:t>Sąd Najwyższy w uchwale z dnia 19 maja 199 r. (sygn. akt I KZP 17/99) wskazał, że „inna czynność seksualna to takie zachowanie, nie mieszczące się w pojęciu obcowania płciowego, które związane jest z szeroko rozumianym życiem płciowym człowieka, polegające na kontakcie cielesnym sprawcy z pokrzywdzonym lub przynajmniej na cielesnym i mającym charakter seksualny zaangażowaniu ofiary”.</a:t>
            </a:r>
          </a:p>
          <a:p>
            <a:pPr algn="just"/>
            <a:endParaRPr lang="pl-PL" dirty="0"/>
          </a:p>
          <a:p>
            <a:pPr marL="0" indent="0" algn="just">
              <a:buNone/>
            </a:pPr>
            <a:r>
              <a:rPr lang="pl-PL" dirty="0" smtClean="0"/>
              <a:t>Inna czynność seksualna to np. obmacywanie narządów płciowych ofiary, zmuszanie ofiary do samogwałtu. </a:t>
            </a:r>
            <a:endParaRPr lang="pl-PL" dirty="0"/>
          </a:p>
        </p:txBody>
      </p:sp>
    </p:spTree>
    <p:extLst>
      <p:ext uri="{BB962C8B-B14F-4D97-AF65-F5344CB8AC3E}">
        <p14:creationId xmlns:p14="http://schemas.microsoft.com/office/powerpoint/2010/main" val="3216086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ZGWAŁCENIE I WYMUSZENIE CZYNNOŚCI SEKSUALNEJ</a:t>
            </a:r>
            <a:endParaRPr lang="pl-PL" dirty="0"/>
          </a:p>
        </p:txBody>
      </p:sp>
      <p:sp>
        <p:nvSpPr>
          <p:cNvPr id="3" name="Symbol zastępczy zawartości 2"/>
          <p:cNvSpPr>
            <a:spLocks noGrp="1"/>
          </p:cNvSpPr>
          <p:nvPr>
            <p:ph idx="1"/>
          </p:nvPr>
        </p:nvSpPr>
        <p:spPr/>
        <p:txBody>
          <a:bodyPr>
            <a:normAutofit fontScale="92500" lnSpcReduction="10000"/>
          </a:bodyPr>
          <a:lstStyle/>
          <a:p>
            <a:pPr marL="0" indent="0" algn="just">
              <a:buNone/>
            </a:pPr>
            <a:r>
              <a:rPr lang="pl-PL" dirty="0" smtClean="0"/>
              <a:t>Do typów kwalifikowanych zgwałcenia (art. 197 § 3 i 4 k.k.) zalicza się:</a:t>
            </a:r>
          </a:p>
          <a:p>
            <a:pPr marL="457200" indent="-457200" algn="just">
              <a:buFont typeface="+mj-lt"/>
              <a:buAutoNum type="arabicPeriod"/>
            </a:pPr>
            <a:r>
              <a:rPr lang="pl-PL" dirty="0" smtClean="0"/>
              <a:t>zgwałcenie zbiorowe (działanie wspólnie z inną osobą),</a:t>
            </a:r>
          </a:p>
          <a:p>
            <a:pPr marL="457200" indent="-457200" algn="just">
              <a:buFont typeface="+mj-lt"/>
              <a:buAutoNum type="arabicPeriod"/>
            </a:pPr>
            <a:r>
              <a:rPr lang="pl-PL" dirty="0" smtClean="0"/>
              <a:t>zgwałcenie pedofilskie (wobec małoletniego poniżej lat 15),</a:t>
            </a:r>
          </a:p>
          <a:p>
            <a:pPr marL="457200" indent="-457200" algn="just">
              <a:buFont typeface="+mj-lt"/>
              <a:buAutoNum type="arabicPeriod"/>
            </a:pPr>
            <a:r>
              <a:rPr lang="pl-PL" dirty="0" smtClean="0"/>
              <a:t>zgwałcenie kazirodcze (wobec wstępnego, zstępnego, przysposobionego, przysposabiającego, brata lub siostry),</a:t>
            </a:r>
          </a:p>
          <a:p>
            <a:pPr marL="457200" indent="-457200" algn="just">
              <a:buFont typeface="+mj-lt"/>
              <a:buAutoNum type="arabicPeriod"/>
            </a:pPr>
            <a:r>
              <a:rPr lang="pl-PL" dirty="0" smtClean="0"/>
              <a:t>zgwałcenie ze szczególnym okrucieństwem (wyrządzenie znacznej dolegliwości fizycznej lub powodujące poważne następstwa w psychice ofiary, sprawca stosuje środki, których intensywność jest nadmierna w stosunku do stawianego przez sprawcę oporu, sprawca przedsiębierze działania mające na celu nie tylko zbliżenie płciowe, ale i zmierza do poniżenia ofiary, sprawca działa w sposób drastyczny, odrażający czy wyjątkowo brutalny, ofiara cechuje się szczególnymi właściwościami, tj. młody lub starczy wiek, nieporadność życiowa, zaawansowana ciąża, choroba). </a:t>
            </a:r>
          </a:p>
          <a:p>
            <a:pPr marL="457200" indent="-457200">
              <a:buFont typeface="+mj-lt"/>
              <a:buAutoNum type="arabicPeriod"/>
            </a:pPr>
            <a:endParaRPr lang="pl-PL" dirty="0"/>
          </a:p>
        </p:txBody>
      </p:sp>
    </p:spTree>
    <p:extLst>
      <p:ext uri="{BB962C8B-B14F-4D97-AF65-F5344CB8AC3E}">
        <p14:creationId xmlns:p14="http://schemas.microsoft.com/office/powerpoint/2010/main" val="2771861446"/>
      </p:ext>
    </p:extLst>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2279</TotalTime>
  <Words>4004</Words>
  <Application>Microsoft Office PowerPoint</Application>
  <PresentationFormat>Panoramiczny</PresentationFormat>
  <Paragraphs>224</Paragraphs>
  <Slides>33</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33</vt:i4>
      </vt:variant>
    </vt:vector>
  </HeadingPairs>
  <TitlesOfParts>
    <vt:vector size="37" baseType="lpstr">
      <vt:lpstr>Arial</vt:lpstr>
      <vt:lpstr>Trebuchet MS</vt:lpstr>
      <vt:lpstr>Wingdings 3</vt:lpstr>
      <vt:lpstr>Faseta</vt:lpstr>
      <vt:lpstr>PRZESTĘPSTWA PRZECIWKO WOLNOŚCI SEKSULANEJ I OBYCZAJNOŚCI  DEMORALIZACJA NIELETNICH</vt:lpstr>
      <vt:lpstr>PRZESTĘPSTWA PRZECIWKO WOLNOŚCI SEKSULANEJ I OBYCZAJNOŚCI</vt:lpstr>
      <vt:lpstr>WOLNOŚCI CZŁOWIEKA I OBYWATELA</vt:lpstr>
      <vt:lpstr>WOLNOŚĆ SEKSUALNA </vt:lpstr>
      <vt:lpstr>OBYCZAJNOŚĆ</vt:lpstr>
      <vt:lpstr>KATALOG PRZESTĘPSTW PRZECIWKO WOLNOŚCI SEKSUALNEJ I OBYCZAJNOŚCI</vt:lpstr>
      <vt:lpstr>ZGWAŁCENIE I WYMUSZENIE CZYNNOŚCI SEKSUALNEJ</vt:lpstr>
      <vt:lpstr>ZGWAŁCENIE I WYMUSZENIE CZYNNOŚCI SEKSUALNEJ</vt:lpstr>
      <vt:lpstr>ZGWAŁCENIE I WYMUSZENIE CZYNNOŚCI SEKSUALNEJ</vt:lpstr>
      <vt:lpstr>SEKSUALNE WYKORZYSTANIE NIEPOCZYTALNOŚCI LUB BEZRADNOŚCI</vt:lpstr>
      <vt:lpstr>SEKSUALNE WYKORZYSTANIE NIEPOCZYTALNOŚCI LUB BEZRADNOŚCI</vt:lpstr>
      <vt:lpstr>SEKSUALNE WYKORZYSTANIE NIEPOCZYTALNOŚCI LUB BEZRADNOŚCI</vt:lpstr>
      <vt:lpstr>SEKSUALNE WYKORZYSTANIE STOSUNKU ZALEŻNOŚCI LUB KRYTYCZNEGO POŁOŻENIA</vt:lpstr>
      <vt:lpstr>SEKSUALNE WYKORZYSTANIE STOSUNKU ZALEŻNOŚCI LUB KRYTYCZNEGO POŁOŻENIA</vt:lpstr>
      <vt:lpstr>SEKSUALNE WYKORZYSTANIE STOSUNKU ZALEŻNOŚCI LUB KRYTYCZNEGO POŁOŻENIA</vt:lpstr>
      <vt:lpstr>SEKSUALNE WYKORZYSTANIE MAŁOLETNIEGO</vt:lpstr>
      <vt:lpstr>SEKSUALNE WYKORZYSTANIE MAŁOLETNIEGO</vt:lpstr>
      <vt:lpstr>SEKSUALNE WYKORZYSTANIE MAŁOLETNIEGO</vt:lpstr>
      <vt:lpstr>ELEKTRONICZNA KORUPCJA SEKSUALNA MAŁOLETNIEGO</vt:lpstr>
      <vt:lpstr>PROPAGOWANIE PEDOFILII</vt:lpstr>
      <vt:lpstr>KAZIRODZTWO</vt:lpstr>
      <vt:lpstr>PUBLICZNE PREZENTOWANIE TREŚCI PORNOGRAFICZNYCH</vt:lpstr>
      <vt:lpstr>PUBLICZNE PREZENTOWANIE TREŚCI PORNOGRAFICZNYCH</vt:lpstr>
      <vt:lpstr>PUBLICZNE PREZENTOWANIE TREŚCI PORNOGRAFICZNYCH</vt:lpstr>
      <vt:lpstr>PUBLICZNE PREZENTOWANIE TREŚCI PORNOGRAFICZNYCH</vt:lpstr>
      <vt:lpstr>ZMUSZANIE DO UPRAWIANIA PROSTYTUCJI</vt:lpstr>
      <vt:lpstr>STRĘCZYCIELSTWO, SUTENERSTWO, KUPLERSTWO</vt:lpstr>
      <vt:lpstr>DEMORALIZACJA NIELETNICH</vt:lpstr>
      <vt:lpstr>POJĘCIE DEMORALIZACJI</vt:lpstr>
      <vt:lpstr>PRZEJAWY DEMORALIZACJI</vt:lpstr>
      <vt:lpstr>PRZYCZYNY DEMORALIZACJI</vt:lpstr>
      <vt:lpstr>KATALOG ŚRODKÓW WYCHOWAWCZYCH</vt:lpstr>
      <vt:lpstr>Dziękuję za uwagę!</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PRZESTĘPSTWA PRZECIWKO WOLNOŚCI SEKSULANEJ I OBYCZAJNOŚCI</dc:title>
  <dc:creator>Kancelaria 3</dc:creator>
  <cp:lastModifiedBy>Kancelaria 3</cp:lastModifiedBy>
  <cp:revision>83</cp:revision>
  <dcterms:created xsi:type="dcterms:W3CDTF">2019-06-06T08:16:37Z</dcterms:created>
  <dcterms:modified xsi:type="dcterms:W3CDTF">2020-02-14T12:15:04Z</dcterms:modified>
</cp:coreProperties>
</file>